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Helvetica Neue"/>
      <p:regular r:id="rId79"/>
      <p:bold r:id="rId80"/>
      <p:italic r:id="rId81"/>
      <p:boldItalic r:id="rId82"/>
    </p:embeddedFont>
    <p:embeddedFont>
      <p:font typeface="Helvetica Neue Light"/>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BF97E3-A7B8-4C9E-8DC4-DCBD6B26F54E}">
  <a:tblStyle styleId="{30BF97E3-A7B8-4C9E-8DC4-DCBD6B26F5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35.xml"/><Relationship Id="rId86" Type="http://schemas.openxmlformats.org/officeDocument/2006/relationships/font" Target="fonts/HelveticaNeueLight-boldItalic.fntdata"/><Relationship Id="rId41" Type="http://schemas.openxmlformats.org/officeDocument/2006/relationships/slide" Target="slides/slide34.xml"/><Relationship Id="rId85" Type="http://schemas.openxmlformats.org/officeDocument/2006/relationships/font" Target="fonts/HelveticaNeueLight-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elveticaNeue-bold.fntdata"/><Relationship Id="rId82" Type="http://schemas.openxmlformats.org/officeDocument/2006/relationships/font" Target="fonts/HelveticaNeue-boldItalic.fntdata"/><Relationship Id="rId81"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Lato-regular.fntdata"/><Relationship Id="rId30" Type="http://schemas.openxmlformats.org/officeDocument/2006/relationships/slide" Target="slides/slide23.xml"/><Relationship Id="rId74" Type="http://schemas.openxmlformats.org/officeDocument/2006/relationships/font" Target="fonts/Anton-regular.fntdata"/><Relationship Id="rId33" Type="http://schemas.openxmlformats.org/officeDocument/2006/relationships/slide" Target="slides/slide26.xml"/><Relationship Id="rId77" Type="http://schemas.openxmlformats.org/officeDocument/2006/relationships/font" Target="fonts/Lato-italic.fntdata"/><Relationship Id="rId32" Type="http://schemas.openxmlformats.org/officeDocument/2006/relationships/slide" Target="slides/slide25.xml"/><Relationship Id="rId76" Type="http://schemas.openxmlformats.org/officeDocument/2006/relationships/font" Target="fonts/Lato-bold.fntdata"/><Relationship Id="rId35" Type="http://schemas.openxmlformats.org/officeDocument/2006/relationships/slide" Target="slides/slide28.xml"/><Relationship Id="rId79" Type="http://schemas.openxmlformats.org/officeDocument/2006/relationships/font" Target="fonts/HelveticaNeue-regular.fntdata"/><Relationship Id="rId34" Type="http://schemas.openxmlformats.org/officeDocument/2006/relationships/slide" Target="slides/slide27.xml"/><Relationship Id="rId78" Type="http://schemas.openxmlformats.org/officeDocument/2006/relationships/font" Target="fonts/Lato-bold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6ebe56d6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6ebe56d6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ebe56d66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ebe56d66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6ebe56d6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6ebe56d66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6ebe56d66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6ebe56d66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6ebe56d66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6ebe56d6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6ebe56d66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6ebe56d66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6ebe56d66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6ebe56d66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6ebe56d66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6ebe56d66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6ebe56d66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6ebe56d66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6ebe56d66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6ebe56d66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6ebe56d66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6ebe56d66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6ebe56d6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6ebe56d6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6ebe56d66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6ebe56d66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6ebe56d66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6ebe56d66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6ebe56d66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6ebe56d66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6ebe56d66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6ebe56d66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6ebe56d66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6ebe56d66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6ebe56d66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6ebe56d66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6ebe56d6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6ebe56d6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6ebe56d6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6ebe56d6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9a24b7f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9a24b7f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6ebe56d66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6ebe56d66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6ebe56d6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6ebe56d6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6ebe56d66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6ebe56d66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6ebe56d66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6ebe56d66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6ebe56d66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6ebe56d66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6ebe56d66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6ebe56d66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6ebe56d66_0_9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e6ebe56d66_0_9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bc9f4e3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fbc9f4e3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6ebe56d66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6ebe56d66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6ebe56d66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6ebe56d66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6ebe56d66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6ebe56d66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6ebe56d66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6ebe56d66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6ebe56d66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6ebe56d66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6ebe56d66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6ebe56d66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6ebe56d66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6ebe56d66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6ebe56d66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6ebe56d66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6ebe56d66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6ebe56d66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6ebe56d66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6ebe56d66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6ebe56d66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6ebe56d66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6ebe56d66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6ebe56d66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6ebe56d66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6ebe56d66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6ebe56d66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6ebe56d66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6ebe56d66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6ebe56d66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6ebe56d66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6ebe56d66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6ebe56d66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6ebe56d66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6ebe56d66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6ebe56d66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6ebe56d66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6ebe56d66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6ebe56d66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6ebe56d66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6ebe56d66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e6ebe56d66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6ebe56d66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6ebe56d66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6ebe56d66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6ebe56d66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6ebe56d66_0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e6ebe56d66_0_1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6ebe56d66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e6ebe56d66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6ebe56d66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e6ebe56d66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6ebe56d66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6ebe56d6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6ebe56d66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6ebe56d66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6ebe56d66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6ebe56d66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b870da5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b870da5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6ebe56d66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6ebe56d66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6ebe56d66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e6ebe56d66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6ebe56d66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e6ebe56d66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e6ebe56d66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e6ebe56d66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6ebe56d66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6ebe56d66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6ebe56d66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6ebe56d66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6ebe56d66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6ebe56d66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6.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hyperlink" Target="https://www.mongodb.com/cloud/atlas" TargetMode="External"/><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hyperlink" Target="https://www.mongodb.com/cloud/atlas" TargetMode="External"/><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33.png"/><Relationship Id="rId7"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56.png"/><Relationship Id="rId7" Type="http://schemas.openxmlformats.org/officeDocument/2006/relationships/image" Target="../media/image28.jpg"/><Relationship Id="rId8"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31.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32.png"/><Relationship Id="rId7"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39.jpg"/><Relationship Id="rId6"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41.png"/><Relationship Id="rId6"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37.png"/><Relationship Id="rId6"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34.jpg"/><Relationship Id="rId6"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47.png"/><Relationship Id="rId6"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png"/><Relationship Id="rId6"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50.png"/><Relationship Id="rId7"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62.png"/><Relationship Id="rId7"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7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hyperlink" Target="https://firebase.google.com/" TargetMode="External"/><Relationship Id="rId5"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hyperlink" Target="https://console.firebase.google.com/u/0/" TargetMode="External"/><Relationship Id="rId5" Type="http://schemas.openxmlformats.org/officeDocument/2006/relationships/image" Target="../media/image66.png"/><Relationship Id="rId6"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72.png"/><Relationship Id="rId4" Type="http://schemas.openxmlformats.org/officeDocument/2006/relationships/image" Target="../media/image5.png"/><Relationship Id="rId5"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5.png"/><Relationship Id="rId5"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8.png"/><Relationship Id="rId6"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83.png"/><Relationship Id="rId8"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76.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82.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75.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80.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90.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86.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85.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81.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87.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84.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9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95.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0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99.pn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5.png"/><Relationship Id="rId9" Type="http://schemas.openxmlformats.org/officeDocument/2006/relationships/image" Target="../media/image25.png"/><Relationship Id="rId5" Type="http://schemas.openxmlformats.org/officeDocument/2006/relationships/image" Target="../media/image4.png"/><Relationship Id="rId6" Type="http://schemas.openxmlformats.org/officeDocument/2006/relationships/image" Target="../media/image15.jpg"/><Relationship Id="rId7" Type="http://schemas.openxmlformats.org/officeDocument/2006/relationships/image" Target="../media/image17.jp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jpg"/><Relationship Id="rId5" Type="http://schemas.openxmlformats.org/officeDocument/2006/relationships/image" Target="../media/image24.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nvSpPr>
        <p:spPr>
          <a:xfrm>
            <a:off x="560700" y="16389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DBaaS &amp; Firebase</a:t>
            </a:r>
            <a:endParaRPr i="1" sz="3600">
              <a:solidFill>
                <a:srgbClr val="121212"/>
              </a:solidFill>
              <a:latin typeface="Anton"/>
              <a:ea typeface="Anton"/>
              <a:cs typeface="Anton"/>
              <a:sym typeface="Anton"/>
            </a:endParaRPr>
          </a:p>
        </p:txBody>
      </p:sp>
      <p:sp>
        <p:nvSpPr>
          <p:cNvPr id="100" name="Google Shape;100;p25"/>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121212"/>
                </a:solidFill>
                <a:latin typeface="Helvetica Neue"/>
                <a:ea typeface="Helvetica Neue"/>
                <a:cs typeface="Helvetica Neue"/>
                <a:sym typeface="Helvetica Neue"/>
              </a:rPr>
              <a:t>     Clase 20. </a:t>
            </a:r>
            <a:r>
              <a:rPr lang="en"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101" name="Google Shape;101;p2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nvSpPr>
        <p:spPr>
          <a:xfrm>
            <a:off x="-900600" y="413100"/>
            <a:ext cx="10945200" cy="13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Atlas: el salto a la nube </a:t>
            </a:r>
            <a:r>
              <a:rPr i="1" lang="en" sz="3600">
                <a:solidFill>
                  <a:schemeClr val="dk1"/>
                </a:solidFill>
                <a:latin typeface="Anton"/>
                <a:ea typeface="Anton"/>
                <a:cs typeface="Anton"/>
                <a:sym typeface="Anton"/>
              </a:rPr>
              <a:t>d</a:t>
            </a:r>
            <a:r>
              <a:rPr i="1" lang="en" sz="3600">
                <a:solidFill>
                  <a:schemeClr val="dk1"/>
                </a:solidFill>
                <a:latin typeface="Anton"/>
                <a:ea typeface="Anton"/>
                <a:cs typeface="Anton"/>
                <a:sym typeface="Anton"/>
              </a:rPr>
              <a:t>e MongoDB </a:t>
            </a:r>
            <a:endParaRPr i="1" sz="3600">
              <a:latin typeface="Anton"/>
              <a:ea typeface="Anton"/>
              <a:cs typeface="Anton"/>
              <a:sym typeface="Anton"/>
            </a:endParaRPr>
          </a:p>
        </p:txBody>
      </p:sp>
      <p:pic>
        <p:nvPicPr>
          <p:cNvPr id="194" name="Google Shape;194;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5" name="Google Shape;195;p34"/>
          <p:cNvSpPr txBox="1"/>
          <p:nvPr/>
        </p:nvSpPr>
        <p:spPr>
          <a:xfrm>
            <a:off x="467550" y="1522788"/>
            <a:ext cx="8208900" cy="33897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MongoDB Atlas</a:t>
            </a:r>
            <a:r>
              <a:rPr lang="en" sz="2000">
                <a:solidFill>
                  <a:schemeClr val="dk1"/>
                </a:solidFill>
                <a:highlight>
                  <a:schemeClr val="lt1"/>
                </a:highlight>
                <a:latin typeface="Helvetica Neue Light"/>
                <a:ea typeface="Helvetica Neue Light"/>
                <a:cs typeface="Helvetica Neue Light"/>
                <a:sym typeface="Helvetica Neue Light"/>
              </a:rPr>
              <a:t> es un servicio de</a:t>
            </a:r>
            <a:r>
              <a:rPr b="1" lang="en" sz="2000">
                <a:solidFill>
                  <a:schemeClr val="dk1"/>
                </a:solidFill>
                <a:highlight>
                  <a:schemeClr val="lt1"/>
                </a:highlight>
                <a:latin typeface="Helvetica Neue"/>
                <a:ea typeface="Helvetica Neue"/>
                <a:cs typeface="Helvetica Neue"/>
                <a:sym typeface="Helvetica Neue"/>
              </a:rPr>
              <a:t> Cloud Database</a:t>
            </a:r>
            <a:r>
              <a:rPr lang="en" sz="2000">
                <a:solidFill>
                  <a:schemeClr val="dk1"/>
                </a:solidFill>
                <a:highlight>
                  <a:schemeClr val="lt1"/>
                </a:highlight>
                <a:latin typeface="Helvetica Neue Light"/>
                <a:ea typeface="Helvetica Neue Light"/>
                <a:cs typeface="Helvetica Neue Light"/>
                <a:sym typeface="Helvetica Neue Light"/>
              </a:rPr>
              <a:t> (Base de Datos en la Nube), que nos permite crear y administrar nuestra </a:t>
            </a:r>
            <a:r>
              <a:rPr b="1" lang="en" sz="2000">
                <a:solidFill>
                  <a:schemeClr val="dk1"/>
                </a:solidFill>
                <a:highlight>
                  <a:schemeClr val="lt1"/>
                </a:highlight>
                <a:latin typeface="Helvetica Neue"/>
                <a:ea typeface="Helvetica Neue"/>
                <a:cs typeface="Helvetica Neue"/>
                <a:sym typeface="Helvetica Neue"/>
              </a:rPr>
              <a:t>MongoDB </a:t>
            </a:r>
            <a:r>
              <a:rPr lang="en" sz="2000">
                <a:solidFill>
                  <a:schemeClr val="dk1"/>
                </a:solidFill>
                <a:highlight>
                  <a:schemeClr val="lt1"/>
                </a:highlight>
                <a:latin typeface="Helvetica Neue Light"/>
                <a:ea typeface="Helvetica Neue Light"/>
                <a:cs typeface="Helvetica Neue Light"/>
                <a:sym typeface="Helvetica Neue Light"/>
              </a:rPr>
              <a:t>desde cualquier lugar del mundo a través de su plataforma.</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MongoDB Atlas está orientado a ser </a:t>
            </a:r>
            <a:r>
              <a:rPr b="1" lang="en" sz="2000">
                <a:solidFill>
                  <a:schemeClr val="dk1"/>
                </a:solidFill>
                <a:highlight>
                  <a:schemeClr val="lt1"/>
                </a:highlight>
                <a:latin typeface="Helvetica Neue"/>
                <a:ea typeface="Helvetica Neue"/>
                <a:cs typeface="Helvetica Neue"/>
                <a:sym typeface="Helvetica Neue"/>
              </a:rPr>
              <a:t>accesible desde el navegador</a:t>
            </a:r>
            <a:r>
              <a:rPr lang="en" sz="2000">
                <a:solidFill>
                  <a:schemeClr val="dk1"/>
                </a:solidFill>
                <a:highlight>
                  <a:schemeClr val="lt1"/>
                </a:highlight>
                <a:latin typeface="Helvetica Neue Light"/>
                <a:ea typeface="Helvetica Neue Light"/>
                <a:cs typeface="Helvetica Neue Light"/>
                <a:sym typeface="Helvetica Neue Light"/>
              </a:rPr>
              <a:t> y fue desarrollado con el objetivo de aliviar el trabajo de los desarrolladores, al quitarles la necesidad de instalar y administrar entornos de Base de Datos.</a:t>
            </a:r>
            <a:endParaRPr b="1" sz="2000">
              <a:solidFill>
                <a:schemeClr val="dk1"/>
              </a:solidFill>
              <a:highlight>
                <a:schemeClr val="lt1"/>
              </a:highlight>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nvSpPr>
        <p:spPr>
          <a:xfrm>
            <a:off x="915150" y="370746"/>
            <a:ext cx="731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200">
                <a:latin typeface="Anton"/>
                <a:ea typeface="Anton"/>
                <a:cs typeface="Anton"/>
                <a:sym typeface="Anton"/>
              </a:rPr>
              <a:t>MongoDB Atlas: Características Destacadas</a:t>
            </a:r>
            <a:endParaRPr i="1" sz="3200">
              <a:latin typeface="Anton"/>
              <a:ea typeface="Anton"/>
              <a:cs typeface="Anton"/>
              <a:sym typeface="Anton"/>
            </a:endParaRPr>
          </a:p>
        </p:txBody>
      </p:sp>
      <p:sp>
        <p:nvSpPr>
          <p:cNvPr id="201" name="Google Shape;201;p35"/>
          <p:cNvSpPr txBox="1"/>
          <p:nvPr/>
        </p:nvSpPr>
        <p:spPr>
          <a:xfrm>
            <a:off x="520800" y="1471175"/>
            <a:ext cx="8275800" cy="3754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Automatización</a:t>
            </a:r>
            <a:r>
              <a:rPr lang="en" sz="2000">
                <a:solidFill>
                  <a:schemeClr val="dk1"/>
                </a:solidFill>
                <a:highlight>
                  <a:schemeClr val="lt1"/>
                </a:highlight>
                <a:latin typeface="Helvetica Neue Light"/>
                <a:ea typeface="Helvetica Neue Light"/>
                <a:cs typeface="Helvetica Neue Light"/>
                <a:sym typeface="Helvetica Neue Light"/>
              </a:rPr>
              <a:t>: una manera fácil de crear, lanzar y escalar aplicaciones en MongoDB.</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Flexibilidad</a:t>
            </a:r>
            <a:r>
              <a:rPr lang="en" sz="2000">
                <a:solidFill>
                  <a:schemeClr val="dk1"/>
                </a:solidFill>
                <a:highlight>
                  <a:schemeClr val="lt1"/>
                </a:highlight>
                <a:latin typeface="Helvetica Neue Light"/>
                <a:ea typeface="Helvetica Neue Light"/>
                <a:cs typeface="Helvetica Neue Light"/>
                <a:sym typeface="Helvetica Neue Light"/>
              </a:rPr>
              <a:t>: DBaaS con todo lo necesario para las aplicaciones modernas.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Seguridad</a:t>
            </a:r>
            <a:r>
              <a:rPr lang="en" sz="2000">
                <a:solidFill>
                  <a:schemeClr val="dk1"/>
                </a:solidFill>
                <a:highlight>
                  <a:schemeClr val="lt1"/>
                </a:highlight>
                <a:latin typeface="Helvetica Neue Light"/>
                <a:ea typeface="Helvetica Neue Light"/>
                <a:cs typeface="Helvetica Neue Light"/>
                <a:sym typeface="Helvetica Neue Light"/>
              </a:rPr>
              <a:t>: varios niveles de seguridad disponibles.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Escalabilidad</a:t>
            </a:r>
            <a:r>
              <a:rPr lang="en" sz="2000">
                <a:solidFill>
                  <a:schemeClr val="dk1"/>
                </a:solidFill>
                <a:highlight>
                  <a:schemeClr val="lt1"/>
                </a:highlight>
                <a:latin typeface="Helvetica Neue Light"/>
                <a:ea typeface="Helvetica Neue Light"/>
                <a:cs typeface="Helvetica Neue Light"/>
                <a:sym typeface="Helvetica Neue Light"/>
              </a:rPr>
              <a:t>: gran escalabilidad sin interrumpir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Alta disponibilidad</a:t>
            </a:r>
            <a:r>
              <a:rPr lang="en" sz="2000">
                <a:solidFill>
                  <a:schemeClr val="dk1"/>
                </a:solidFill>
                <a:highlight>
                  <a:schemeClr val="lt1"/>
                </a:highlight>
                <a:latin typeface="Helvetica Neue Light"/>
                <a:ea typeface="Helvetica Neue Light"/>
                <a:cs typeface="Helvetica Neue Light"/>
                <a:sym typeface="Helvetica Neue Light"/>
              </a:rPr>
              <a:t>: implementaciones con tolerancia a errores y autoreparación predeterminadas.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Alto rendimiento</a:t>
            </a:r>
            <a:r>
              <a:rPr lang="en" sz="2000">
                <a:solidFill>
                  <a:schemeClr val="dk1"/>
                </a:solidFill>
                <a:highlight>
                  <a:schemeClr val="lt1"/>
                </a:highlight>
                <a:latin typeface="Helvetica Neue Light"/>
                <a:ea typeface="Helvetica Neue Light"/>
                <a:cs typeface="Helvetica Neue Light"/>
                <a:sym typeface="Helvetica Neue Light"/>
              </a:rPr>
              <a:t>: el necesario para las cargas de trabajo exigentes.</a:t>
            </a:r>
            <a:endParaRPr b="1" sz="2000">
              <a:solidFill>
                <a:schemeClr val="dk1"/>
              </a:solidFill>
              <a:highlight>
                <a:schemeClr val="lt1"/>
              </a:highlight>
              <a:latin typeface="Helvetica Neue"/>
              <a:ea typeface="Helvetica Neue"/>
              <a:cs typeface="Helvetica Neue"/>
              <a:sym typeface="Helvetica Neue"/>
            </a:endParaRPr>
          </a:p>
        </p:txBody>
      </p:sp>
      <p:pic>
        <p:nvPicPr>
          <p:cNvPr id="202" name="Google Shape;202;p3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a:blip r:embed="rId3">
            <a:alphaModFix/>
          </a:blip>
          <a:stretch>
            <a:fillRect/>
          </a:stretch>
        </p:blipFill>
        <p:spPr>
          <a:xfrm>
            <a:off x="500108" y="77150"/>
            <a:ext cx="8143784" cy="4582475"/>
          </a:xfrm>
          <a:prstGeom prst="rect">
            <a:avLst/>
          </a:prstGeom>
          <a:noFill/>
          <a:ln>
            <a:noFill/>
          </a:ln>
        </p:spPr>
      </p:pic>
      <p:pic>
        <p:nvPicPr>
          <p:cNvPr id="208" name="Google Shape;208;p36"/>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nvSpPr>
        <p:spPr>
          <a:xfrm>
            <a:off x="2179800" y="272563"/>
            <a:ext cx="560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Ventajas de MongoDB Atlas</a:t>
            </a:r>
            <a:endParaRPr i="1" sz="3600">
              <a:latin typeface="Anton"/>
              <a:ea typeface="Anton"/>
              <a:cs typeface="Anton"/>
              <a:sym typeface="Anton"/>
            </a:endParaRPr>
          </a:p>
        </p:txBody>
      </p:sp>
      <p:pic>
        <p:nvPicPr>
          <p:cNvPr id="214" name="Google Shape;214;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5" name="Google Shape;215;p37"/>
          <p:cNvSpPr txBox="1"/>
          <p:nvPr/>
        </p:nvSpPr>
        <p:spPr>
          <a:xfrm>
            <a:off x="492450" y="1202150"/>
            <a:ext cx="8341200" cy="225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highlight>
                  <a:schemeClr val="lt1"/>
                </a:highlight>
                <a:latin typeface="Helvetica Neue"/>
                <a:ea typeface="Helvetica Neue"/>
                <a:cs typeface="Helvetica Neue"/>
                <a:sym typeface="Helvetica Neue"/>
              </a:rPr>
              <a:t>Ejecución</a:t>
            </a:r>
            <a:endParaRPr b="1" sz="22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Puesta en marcha de un clúster en segundos.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Implementaciones replicadas y sin interrupción.</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Total escalabilidad: escalado horizontal o vertical sin interrumpir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Revisiones automáticas y actualizaciones simplificadas.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sp>
        <p:nvSpPr>
          <p:cNvPr id="216" name="Google Shape;216;p37"/>
          <p:cNvSpPr txBox="1"/>
          <p:nvPr/>
        </p:nvSpPr>
        <p:spPr>
          <a:xfrm>
            <a:off x="492450" y="3456350"/>
            <a:ext cx="8267700" cy="161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highlight>
                  <a:schemeClr val="lt1"/>
                </a:highlight>
                <a:latin typeface="Helvetica Neue"/>
                <a:ea typeface="Helvetica Neue"/>
                <a:cs typeface="Helvetica Neue"/>
                <a:sym typeface="Helvetica Neue"/>
              </a:rPr>
              <a:t>Protección y seguridad</a:t>
            </a:r>
            <a:endParaRPr b="1" sz="22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Autenticación y cifrado.</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Copias de seguridad continuas con recuperación temporal.</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Supervisión detallada y alertas personalizadas.</a:t>
            </a:r>
            <a:endParaRPr b="1" sz="2000">
              <a:solidFill>
                <a:schemeClr val="dk1"/>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pic>
        <p:nvPicPr>
          <p:cNvPr id="217" name="Google Shape;217;p37"/>
          <p:cNvPicPr preferRelativeResize="0"/>
          <p:nvPr/>
        </p:nvPicPr>
        <p:blipFill>
          <a:blip r:embed="rId4">
            <a:alphaModFix/>
          </a:blip>
          <a:stretch>
            <a:fillRect/>
          </a:stretch>
        </p:blipFill>
        <p:spPr>
          <a:xfrm>
            <a:off x="431776" y="124349"/>
            <a:ext cx="1838617" cy="107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nvSpPr>
        <p:spPr>
          <a:xfrm>
            <a:off x="2179800" y="272563"/>
            <a:ext cx="56037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Ventajas de MongoDB Atlas</a:t>
            </a:r>
            <a:endParaRPr i="1" sz="3600">
              <a:latin typeface="Anton"/>
              <a:ea typeface="Anton"/>
              <a:cs typeface="Anton"/>
              <a:sym typeface="Anton"/>
            </a:endParaRPr>
          </a:p>
        </p:txBody>
      </p:sp>
      <p:pic>
        <p:nvPicPr>
          <p:cNvPr id="223" name="Google Shape;223;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4" name="Google Shape;224;p38"/>
          <p:cNvSpPr txBox="1"/>
          <p:nvPr/>
        </p:nvSpPr>
        <p:spPr>
          <a:xfrm>
            <a:off x="473550" y="1542600"/>
            <a:ext cx="8341200" cy="303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highlight>
                  <a:schemeClr val="lt1"/>
                </a:highlight>
                <a:latin typeface="Helvetica Neue"/>
                <a:ea typeface="Helvetica Neue"/>
                <a:cs typeface="Helvetica Neue"/>
                <a:sym typeface="Helvetica Neue"/>
              </a:rPr>
              <a:t>Libertad de movimiento</a:t>
            </a:r>
            <a:endParaRPr b="1" sz="22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Modelo de planes de precio según demanda: se factura por hora.</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Compatible con diferentes tipos de de servicios de nube (AWS, GCP, Azure).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Parte de un paquete de productos y servicios para todas las fases de la aplicación.</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 sz="2000">
                <a:solidFill>
                  <a:schemeClr val="dk1"/>
                </a:solidFill>
                <a:highlight>
                  <a:schemeClr val="lt1"/>
                </a:highlight>
                <a:latin typeface="Helvetica Neue Light"/>
                <a:ea typeface="Helvetica Neue Light"/>
                <a:cs typeface="Helvetica Neue Light"/>
                <a:sym typeface="Helvetica Neue Light"/>
              </a:rPr>
              <a:t>La configuración se realizará desde una cuenta free. MongoDb Atlas también ofrece una versión de pago.</a:t>
            </a:r>
            <a:endParaRPr i="1" sz="20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chemeClr val="dk1"/>
              </a:solidFill>
              <a:highlight>
                <a:schemeClr val="lt1"/>
              </a:highlight>
              <a:latin typeface="Helvetica Neue"/>
              <a:ea typeface="Helvetica Neue"/>
              <a:cs typeface="Helvetica Neue"/>
              <a:sym typeface="Helvetica Neue"/>
            </a:endParaRPr>
          </a:p>
        </p:txBody>
      </p:sp>
      <p:pic>
        <p:nvPicPr>
          <p:cNvPr id="225" name="Google Shape;225;p38"/>
          <p:cNvPicPr preferRelativeResize="0"/>
          <p:nvPr/>
        </p:nvPicPr>
        <p:blipFill>
          <a:blip r:embed="rId4">
            <a:alphaModFix/>
          </a:blip>
          <a:stretch>
            <a:fillRect/>
          </a:stretch>
        </p:blipFill>
        <p:spPr>
          <a:xfrm>
            <a:off x="431776" y="124349"/>
            <a:ext cx="1838617" cy="107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9"/>
          <p:cNvPicPr preferRelativeResize="0"/>
          <p:nvPr/>
        </p:nvPicPr>
        <p:blipFill>
          <a:blip r:embed="rId3">
            <a:alphaModFix/>
          </a:blip>
          <a:stretch>
            <a:fillRect/>
          </a:stretch>
        </p:blipFill>
        <p:spPr>
          <a:xfrm>
            <a:off x="522025" y="691151"/>
            <a:ext cx="8099949" cy="4335808"/>
          </a:xfrm>
          <a:prstGeom prst="rect">
            <a:avLst/>
          </a:prstGeom>
          <a:noFill/>
          <a:ln>
            <a:noFill/>
          </a:ln>
          <a:effectLst>
            <a:outerShdw blurRad="57150" rotWithShape="0" algn="bl" dir="5400000" dist="19050">
              <a:srgbClr val="000000">
                <a:alpha val="50000"/>
              </a:srgbClr>
            </a:outerShdw>
          </a:effectLst>
        </p:spPr>
      </p:pic>
      <p:sp>
        <p:nvSpPr>
          <p:cNvPr id="231" name="Google Shape;231;p39"/>
          <p:cNvSpPr txBox="1"/>
          <p:nvPr/>
        </p:nvSpPr>
        <p:spPr>
          <a:xfrm>
            <a:off x="72375" y="90500"/>
            <a:ext cx="9019500" cy="12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MongoDB Atlas Website: </a:t>
            </a:r>
            <a:r>
              <a:rPr i="1" lang="en" sz="2600" u="sng">
                <a:solidFill>
                  <a:schemeClr val="hlink"/>
                </a:solidFill>
                <a:latin typeface="Anton"/>
                <a:ea typeface="Anton"/>
                <a:cs typeface="Anton"/>
                <a:sym typeface="Anton"/>
                <a:hlinkClick r:id="rId4"/>
              </a:rPr>
              <a:t>https://www.mongodb.com/cloud/atlas</a:t>
            </a:r>
            <a:endParaRPr i="1" sz="2600">
              <a:latin typeface="Anton"/>
              <a:ea typeface="Anton"/>
              <a:cs typeface="Anton"/>
              <a:sym typeface="Anton"/>
            </a:endParaRPr>
          </a:p>
        </p:txBody>
      </p:sp>
      <p:pic>
        <p:nvPicPr>
          <p:cNvPr id="232" name="Google Shape;232;p39"/>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36" name="Shape 236"/>
        <p:cNvGrpSpPr/>
        <p:nvPr/>
      </p:nvGrpSpPr>
      <p:grpSpPr>
        <a:xfrm>
          <a:off x="0" y="0"/>
          <a:ext cx="0" cy="0"/>
          <a:chOff x="0" y="0"/>
          <a:chExt cx="0" cy="0"/>
        </a:xfrm>
      </p:grpSpPr>
      <p:sp>
        <p:nvSpPr>
          <p:cNvPr id="237" name="Google Shape;237;p40"/>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¿Cómo crear y configurar una cuenta en MongoDB Atlas?</a:t>
            </a:r>
            <a:endParaRPr i="1" sz="3600">
              <a:solidFill>
                <a:srgbClr val="121212"/>
              </a:solidFill>
              <a:latin typeface="Anton"/>
              <a:ea typeface="Anton"/>
              <a:cs typeface="Anton"/>
              <a:sym typeface="Anton"/>
            </a:endParaRPr>
          </a:p>
        </p:txBody>
      </p:sp>
      <p:pic>
        <p:nvPicPr>
          <p:cNvPr id="238" name="Google Shape;238;p4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4" name="Google Shape;244;p41"/>
          <p:cNvSpPr txBox="1"/>
          <p:nvPr/>
        </p:nvSpPr>
        <p:spPr>
          <a:xfrm>
            <a:off x="3609750" y="982875"/>
            <a:ext cx="4992300" cy="39507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Nos dirigimos a la página oficial de </a:t>
            </a:r>
            <a:r>
              <a:rPr lang="en" sz="2000" u="sng">
                <a:solidFill>
                  <a:schemeClr val="hlink"/>
                </a:solidFill>
                <a:highlight>
                  <a:schemeClr val="lt1"/>
                </a:highlight>
                <a:latin typeface="Helvetica Neue Light"/>
                <a:ea typeface="Helvetica Neue Light"/>
                <a:cs typeface="Helvetica Neue Light"/>
                <a:sym typeface="Helvetica Neue Light"/>
                <a:hlinkClick r:id="rId4"/>
              </a:rPr>
              <a:t>MongoDB Atlas</a:t>
            </a:r>
            <a:r>
              <a:rPr lang="en" sz="2000">
                <a:solidFill>
                  <a:schemeClr val="dk1"/>
                </a:solidFill>
                <a:highlight>
                  <a:schemeClr val="lt1"/>
                </a:highlight>
                <a:latin typeface="Helvetica Neue Light"/>
                <a:ea typeface="Helvetica Neue Light"/>
                <a:cs typeface="Helvetica Neue Light"/>
                <a:sym typeface="Helvetica Neue Light"/>
              </a:rPr>
              <a:t>: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Seleccionamos </a:t>
            </a:r>
            <a:r>
              <a:rPr b="1" lang="en" sz="2000">
                <a:solidFill>
                  <a:schemeClr val="dk1"/>
                </a:solidFill>
                <a:highlight>
                  <a:schemeClr val="lt1"/>
                </a:highlight>
                <a:latin typeface="Helvetica Neue"/>
                <a:ea typeface="Helvetica Neue"/>
                <a:cs typeface="Helvetica Neue"/>
                <a:sym typeface="Helvetica Neue"/>
              </a:rPr>
              <a:t>START FREE</a:t>
            </a:r>
            <a:r>
              <a:rPr lang="en" sz="2000">
                <a:solidFill>
                  <a:schemeClr val="dk1"/>
                </a:solidFill>
                <a:highlight>
                  <a:schemeClr val="lt1"/>
                </a:highlight>
                <a:latin typeface="Helvetica Neue Light"/>
                <a:ea typeface="Helvetica Neue Light"/>
                <a:cs typeface="Helvetica Neue Light"/>
                <a:sym typeface="Helvetica Neue Light"/>
              </a:rPr>
              <a:t> y nos registramos con un correo. También podemos ingresar con Google.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AutoNum type="arabicPeriod"/>
            </a:pPr>
            <a:r>
              <a:rPr lang="en" sz="2000">
                <a:solidFill>
                  <a:schemeClr val="dk1"/>
                </a:solidFill>
                <a:highlight>
                  <a:schemeClr val="lt1"/>
                </a:highlight>
                <a:latin typeface="Helvetica Neue Light"/>
                <a:ea typeface="Helvetica Neue Light"/>
                <a:cs typeface="Helvetica Neue Light"/>
                <a:sym typeface="Helvetica Neue Light"/>
              </a:rPr>
              <a:t>Luego nos redireccionará a la próxima ventana donde </a:t>
            </a:r>
            <a:r>
              <a:rPr b="1" lang="en" sz="2000">
                <a:solidFill>
                  <a:schemeClr val="dk1"/>
                </a:solidFill>
                <a:highlight>
                  <a:schemeClr val="lt1"/>
                </a:highlight>
                <a:latin typeface="Helvetica Neue"/>
                <a:ea typeface="Helvetica Neue"/>
                <a:cs typeface="Helvetica Neue"/>
                <a:sym typeface="Helvetica Neue"/>
              </a:rPr>
              <a:t>continuamos haciendo click en Create cluster.</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45" name="Google Shape;245;p41"/>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46" name="Google Shape;246;p41"/>
          <p:cNvPicPr preferRelativeResize="0"/>
          <p:nvPr/>
        </p:nvPicPr>
        <p:blipFill>
          <a:blip r:embed="rId6">
            <a:alphaModFix/>
          </a:blip>
          <a:stretch>
            <a:fillRect/>
          </a:stretch>
        </p:blipFill>
        <p:spPr>
          <a:xfrm>
            <a:off x="837548" y="1059063"/>
            <a:ext cx="2668995" cy="3802326"/>
          </a:xfrm>
          <a:prstGeom prst="rect">
            <a:avLst/>
          </a:prstGeom>
          <a:noFill/>
          <a:ln>
            <a:noFill/>
          </a:ln>
          <a:effectLst>
            <a:outerShdw blurRad="57150" rotWithShape="0" algn="bl" dir="5400000" dist="19050">
              <a:srgbClr val="000000">
                <a:alpha val="50000"/>
              </a:srgbClr>
            </a:outerShdw>
          </a:effectLst>
        </p:spPr>
      </p:pic>
      <p:pic>
        <p:nvPicPr>
          <p:cNvPr id="247" name="Google Shape;247;p41"/>
          <p:cNvPicPr preferRelativeResize="0"/>
          <p:nvPr/>
        </p:nvPicPr>
        <p:blipFill>
          <a:blip r:embed="rId7">
            <a:alphaModFix/>
          </a:blip>
          <a:stretch>
            <a:fillRect/>
          </a:stretch>
        </p:blipFill>
        <p:spPr>
          <a:xfrm>
            <a:off x="102325" y="0"/>
            <a:ext cx="1864650" cy="1864650"/>
          </a:xfrm>
          <a:prstGeom prst="rect">
            <a:avLst/>
          </a:prstGeom>
          <a:noFill/>
          <a:ln>
            <a:noFill/>
          </a:ln>
        </p:spPr>
      </p:pic>
      <p:sp>
        <p:nvSpPr>
          <p:cNvPr id="248" name="Google Shape;248;p41"/>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2"/>
          <p:cNvPicPr preferRelativeResize="0"/>
          <p:nvPr/>
        </p:nvPicPr>
        <p:blipFill>
          <a:blip r:embed="rId3">
            <a:alphaModFix/>
          </a:blip>
          <a:stretch>
            <a:fillRect/>
          </a:stretch>
        </p:blipFill>
        <p:spPr>
          <a:xfrm>
            <a:off x="629550" y="54925"/>
            <a:ext cx="1649925" cy="1132425"/>
          </a:xfrm>
          <a:prstGeom prst="rect">
            <a:avLst/>
          </a:prstGeom>
          <a:noFill/>
          <a:ln>
            <a:noFill/>
          </a:ln>
        </p:spPr>
      </p:pic>
      <p:sp>
        <p:nvSpPr>
          <p:cNvPr id="254" name="Google Shape;254;p42"/>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55" name="Google Shape;255;p42"/>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56" name="Google Shape;256;p42"/>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57" name="Google Shape;257;p42"/>
          <p:cNvPicPr preferRelativeResize="0"/>
          <p:nvPr/>
        </p:nvPicPr>
        <p:blipFill>
          <a:blip r:embed="rId6">
            <a:alphaModFix/>
          </a:blip>
          <a:stretch>
            <a:fillRect/>
          </a:stretch>
        </p:blipFill>
        <p:spPr>
          <a:xfrm>
            <a:off x="940438" y="1247375"/>
            <a:ext cx="7263125" cy="3383903"/>
          </a:xfrm>
          <a:prstGeom prst="rect">
            <a:avLst/>
          </a:prstGeom>
          <a:noFill/>
          <a:ln>
            <a:noFill/>
          </a:ln>
          <a:effectLst>
            <a:outerShdw blurRad="57150" rotWithShape="0" algn="bl" dir="5400000" dist="19050">
              <a:srgbClr val="000000">
                <a:alpha val="50000"/>
              </a:srgbClr>
            </a:outerShdw>
          </a:effectLst>
        </p:spPr>
      </p:pic>
      <p:pic>
        <p:nvPicPr>
          <p:cNvPr id="258" name="Google Shape;258;p42"/>
          <p:cNvPicPr preferRelativeResize="0"/>
          <p:nvPr/>
        </p:nvPicPr>
        <p:blipFill>
          <a:blip r:embed="rId7">
            <a:alphaModFix/>
          </a:blip>
          <a:stretch>
            <a:fillRect/>
          </a:stretch>
        </p:blipFill>
        <p:spPr>
          <a:xfrm>
            <a:off x="3833549" y="3682000"/>
            <a:ext cx="1146224" cy="89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3"/>
          <p:cNvPicPr preferRelativeResize="0"/>
          <p:nvPr/>
        </p:nvPicPr>
        <p:blipFill>
          <a:blip r:embed="rId3">
            <a:alphaModFix/>
          </a:blip>
          <a:stretch>
            <a:fillRect/>
          </a:stretch>
        </p:blipFill>
        <p:spPr>
          <a:xfrm>
            <a:off x="781950" y="1578325"/>
            <a:ext cx="4784551" cy="3238308"/>
          </a:xfrm>
          <a:prstGeom prst="rect">
            <a:avLst/>
          </a:prstGeom>
          <a:noFill/>
          <a:ln>
            <a:noFill/>
          </a:ln>
          <a:effectLst>
            <a:outerShdw blurRad="57150" rotWithShape="0" algn="bl" dir="5400000" dist="19050">
              <a:srgbClr val="000000">
                <a:alpha val="50000"/>
              </a:srgbClr>
            </a:outerShdw>
          </a:effectLst>
        </p:spPr>
      </p:pic>
      <p:sp>
        <p:nvSpPr>
          <p:cNvPr id="264" name="Google Shape;264;p43"/>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65" name="Google Shape;265;p43"/>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66" name="Google Shape;266;p43"/>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67" name="Google Shape;267;p43"/>
          <p:cNvPicPr preferRelativeResize="0"/>
          <p:nvPr/>
        </p:nvPicPr>
        <p:blipFill>
          <a:blip r:embed="rId6">
            <a:alphaModFix/>
          </a:blip>
          <a:stretch>
            <a:fillRect/>
          </a:stretch>
        </p:blipFill>
        <p:spPr>
          <a:xfrm rot="-741338">
            <a:off x="3146261" y="3942225"/>
            <a:ext cx="1146225" cy="891525"/>
          </a:xfrm>
          <a:prstGeom prst="rect">
            <a:avLst/>
          </a:prstGeom>
          <a:noFill/>
          <a:ln>
            <a:noFill/>
          </a:ln>
        </p:spPr>
      </p:pic>
      <p:pic>
        <p:nvPicPr>
          <p:cNvPr id="268" name="Google Shape;268;p43"/>
          <p:cNvPicPr preferRelativeResize="0"/>
          <p:nvPr/>
        </p:nvPicPr>
        <p:blipFill>
          <a:blip r:embed="rId7">
            <a:alphaModFix/>
          </a:blip>
          <a:stretch>
            <a:fillRect/>
          </a:stretch>
        </p:blipFill>
        <p:spPr>
          <a:xfrm>
            <a:off x="629550" y="54925"/>
            <a:ext cx="1649925" cy="1132425"/>
          </a:xfrm>
          <a:prstGeom prst="rect">
            <a:avLst/>
          </a:prstGeom>
          <a:noFill/>
          <a:ln>
            <a:noFill/>
          </a:ln>
        </p:spPr>
      </p:pic>
      <p:pic>
        <p:nvPicPr>
          <p:cNvPr id="269" name="Google Shape;269;p43"/>
          <p:cNvPicPr preferRelativeResize="0"/>
          <p:nvPr/>
        </p:nvPicPr>
        <p:blipFill>
          <a:blip r:embed="rId8">
            <a:alphaModFix/>
          </a:blip>
          <a:stretch>
            <a:fillRect/>
          </a:stretch>
        </p:blipFill>
        <p:spPr>
          <a:xfrm>
            <a:off x="4931200" y="1111150"/>
            <a:ext cx="2967352" cy="3473625"/>
          </a:xfrm>
          <a:prstGeom prst="rect">
            <a:avLst/>
          </a:prstGeom>
          <a:noFill/>
          <a:ln>
            <a:noFill/>
          </a:ln>
          <a:effectLst>
            <a:outerShdw blurRad="57150" rotWithShape="0" algn="bl" dir="5400000" dist="19050">
              <a:srgbClr val="000000">
                <a:alpha val="50000"/>
              </a:srgbClr>
            </a:outerShdw>
          </a:effectLst>
        </p:spPr>
      </p:pic>
      <p:pic>
        <p:nvPicPr>
          <p:cNvPr id="270" name="Google Shape;270;p43"/>
          <p:cNvPicPr preferRelativeResize="0"/>
          <p:nvPr/>
        </p:nvPicPr>
        <p:blipFill>
          <a:blip r:embed="rId6">
            <a:alphaModFix/>
          </a:blip>
          <a:stretch>
            <a:fillRect/>
          </a:stretch>
        </p:blipFill>
        <p:spPr>
          <a:xfrm rot="-10290628">
            <a:off x="7572174" y="3730249"/>
            <a:ext cx="1146224" cy="89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5" name="Shape 105"/>
        <p:cNvGrpSpPr/>
        <p:nvPr/>
      </p:nvGrpSpPr>
      <p:grpSpPr>
        <a:xfrm>
          <a:off x="0" y="0"/>
          <a:ext cx="0" cy="0"/>
          <a:chOff x="0" y="0"/>
          <a:chExt cx="0" cy="0"/>
        </a:xfrm>
      </p:grpSpPr>
      <p:sp>
        <p:nvSpPr>
          <p:cNvPr id="106" name="Google Shape;106;p26"/>
          <p:cNvSpPr txBox="1"/>
          <p:nvPr/>
        </p:nvSpPr>
        <p:spPr>
          <a:xfrm>
            <a:off x="4006550" y="1257375"/>
            <a:ext cx="4581600" cy="30975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Conocer el concepto de Base de Datos como un Servicio (DBaaS).</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Crear una cuenta en Mongo Atlas.</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Acceder a Mongo Atlas a través de clientes CLI, GUI y Web.</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1000"/>
              </a:spcBef>
              <a:spcAft>
                <a:spcPts val="0"/>
              </a:spcAft>
              <a:buClr>
                <a:schemeClr val="dk1"/>
              </a:buClr>
              <a:buSzPts val="1700"/>
              <a:buFont typeface="Helvetica Neue Light"/>
              <a:buChar char="●"/>
            </a:pPr>
            <a:r>
              <a:rPr lang="en" sz="1700">
                <a:solidFill>
                  <a:schemeClr val="dk1"/>
                </a:solidFill>
                <a:latin typeface="Helvetica Neue Light"/>
                <a:ea typeface="Helvetica Neue Light"/>
                <a:cs typeface="Helvetica Neue Light"/>
                <a:sym typeface="Helvetica Neue Light"/>
              </a:rPr>
              <a:t>Realizar un CRUD utilizando Firebase.</a:t>
            </a:r>
            <a:endParaRPr sz="17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700">
              <a:solidFill>
                <a:schemeClr val="dk1"/>
              </a:solidFill>
              <a:latin typeface="Helvetica Neue Light"/>
              <a:ea typeface="Helvetica Neue Light"/>
              <a:cs typeface="Helvetica Neue Light"/>
              <a:sym typeface="Helvetica Neue Light"/>
            </a:endParaRPr>
          </a:p>
        </p:txBody>
      </p:sp>
      <p:pic>
        <p:nvPicPr>
          <p:cNvPr id="107" name="Google Shape;107;p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8" name="Google Shape;108;p2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3000">
                <a:solidFill>
                  <a:srgbClr val="000000"/>
                </a:solidFill>
                <a:latin typeface="Anton"/>
                <a:ea typeface="Anton"/>
                <a:cs typeface="Anton"/>
                <a:sym typeface="Anton"/>
              </a:rPr>
              <a:t>OBJETIVOS </a:t>
            </a:r>
            <a:r>
              <a:rPr i="1" lang="en" sz="3000">
                <a:latin typeface="Anton"/>
                <a:ea typeface="Anton"/>
                <a:cs typeface="Anton"/>
                <a:sym typeface="Anton"/>
              </a:rPr>
              <a:t>DE LA CLASE</a:t>
            </a:r>
            <a:endParaRPr i="1" sz="3000">
              <a:latin typeface="Anton"/>
              <a:ea typeface="Anton"/>
              <a:cs typeface="Anton"/>
              <a:sym typeface="Anton"/>
            </a:endParaRPr>
          </a:p>
        </p:txBody>
      </p:sp>
      <p:pic>
        <p:nvPicPr>
          <p:cNvPr id="109" name="Google Shape;109;p2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76" name="Google Shape;276;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7" name="Google Shape;277;p44"/>
          <p:cNvSpPr txBox="1"/>
          <p:nvPr/>
        </p:nvSpPr>
        <p:spPr>
          <a:xfrm>
            <a:off x="6677150" y="1188775"/>
            <a:ext cx="2297400" cy="35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Nos redireccionará a un dashboard donde el clúster aún se seguirá creando, pero podemos explorar mientras se crea en segundo plano.</a:t>
            </a:r>
            <a:endParaRPr b="1" sz="2000">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78" name="Google Shape;278;p44"/>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279" name="Google Shape;279;p44"/>
          <p:cNvPicPr preferRelativeResize="0"/>
          <p:nvPr/>
        </p:nvPicPr>
        <p:blipFill>
          <a:blip r:embed="rId5">
            <a:alphaModFix/>
          </a:blip>
          <a:stretch>
            <a:fillRect/>
          </a:stretch>
        </p:blipFill>
        <p:spPr>
          <a:xfrm>
            <a:off x="696175" y="61000"/>
            <a:ext cx="1534381" cy="972375"/>
          </a:xfrm>
          <a:prstGeom prst="rect">
            <a:avLst/>
          </a:prstGeom>
          <a:noFill/>
          <a:ln>
            <a:noFill/>
          </a:ln>
        </p:spPr>
      </p:pic>
      <p:pic>
        <p:nvPicPr>
          <p:cNvPr id="280" name="Google Shape;280;p44"/>
          <p:cNvPicPr preferRelativeResize="0"/>
          <p:nvPr/>
        </p:nvPicPr>
        <p:blipFill>
          <a:blip r:embed="rId6">
            <a:alphaModFix/>
          </a:blip>
          <a:stretch>
            <a:fillRect/>
          </a:stretch>
        </p:blipFill>
        <p:spPr>
          <a:xfrm>
            <a:off x="266225" y="1115125"/>
            <a:ext cx="6262877" cy="3260301"/>
          </a:xfrm>
          <a:prstGeom prst="rect">
            <a:avLst/>
          </a:prstGeom>
          <a:noFill/>
          <a:ln>
            <a:noFill/>
          </a:ln>
          <a:effectLst>
            <a:outerShdw blurRad="57150" rotWithShape="0" algn="bl" dir="5400000" dist="19050">
              <a:srgbClr val="000000">
                <a:alpha val="50000"/>
              </a:srgbClr>
            </a:outerShdw>
          </a:effectLst>
        </p:spPr>
      </p:pic>
      <p:sp>
        <p:nvSpPr>
          <p:cNvPr id="281" name="Google Shape;281;p44"/>
          <p:cNvSpPr/>
          <p:nvPr/>
        </p:nvSpPr>
        <p:spPr>
          <a:xfrm>
            <a:off x="4062525" y="2867625"/>
            <a:ext cx="1877400" cy="63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5"/>
          <p:cNvPicPr preferRelativeResize="0"/>
          <p:nvPr/>
        </p:nvPicPr>
        <p:blipFill>
          <a:blip r:embed="rId3">
            <a:alphaModFix/>
          </a:blip>
          <a:stretch>
            <a:fillRect/>
          </a:stretch>
        </p:blipFill>
        <p:spPr>
          <a:xfrm>
            <a:off x="746100" y="1732500"/>
            <a:ext cx="7263124" cy="3377655"/>
          </a:xfrm>
          <a:prstGeom prst="rect">
            <a:avLst/>
          </a:prstGeom>
          <a:noFill/>
          <a:ln>
            <a:noFill/>
          </a:ln>
          <a:effectLst>
            <a:outerShdw blurRad="57150" rotWithShape="0" algn="bl" dir="5400000" dist="19050">
              <a:srgbClr val="000000">
                <a:alpha val="50000"/>
              </a:srgbClr>
            </a:outerShdw>
          </a:effectLst>
        </p:spPr>
      </p:pic>
      <p:sp>
        <p:nvSpPr>
          <p:cNvPr id="287" name="Google Shape;287;p45"/>
          <p:cNvSpPr txBox="1"/>
          <p:nvPr/>
        </p:nvSpPr>
        <p:spPr>
          <a:xfrm>
            <a:off x="142900" y="124850"/>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288" name="Google Shape;288;p45"/>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289" name="Google Shape;289;p45"/>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290" name="Google Shape;290;p45"/>
          <p:cNvPicPr preferRelativeResize="0"/>
          <p:nvPr/>
        </p:nvPicPr>
        <p:blipFill>
          <a:blip r:embed="rId6">
            <a:alphaModFix/>
          </a:blip>
          <a:stretch>
            <a:fillRect/>
          </a:stretch>
        </p:blipFill>
        <p:spPr>
          <a:xfrm>
            <a:off x="4580650" y="1386725"/>
            <a:ext cx="3566176" cy="3412149"/>
          </a:xfrm>
          <a:prstGeom prst="rect">
            <a:avLst/>
          </a:prstGeom>
          <a:noFill/>
          <a:ln>
            <a:noFill/>
          </a:ln>
        </p:spPr>
      </p:pic>
      <p:sp>
        <p:nvSpPr>
          <p:cNvPr id="291" name="Google Shape;291;p45"/>
          <p:cNvSpPr/>
          <p:nvPr/>
        </p:nvSpPr>
        <p:spPr>
          <a:xfrm>
            <a:off x="2218525" y="3519050"/>
            <a:ext cx="5448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45"/>
          <p:cNvPicPr preferRelativeResize="0"/>
          <p:nvPr/>
        </p:nvPicPr>
        <p:blipFill>
          <a:blip r:embed="rId7">
            <a:alphaModFix/>
          </a:blip>
          <a:stretch>
            <a:fillRect/>
          </a:stretch>
        </p:blipFill>
        <p:spPr>
          <a:xfrm rot="-741338">
            <a:off x="1311236" y="3829350"/>
            <a:ext cx="1146225" cy="891525"/>
          </a:xfrm>
          <a:prstGeom prst="rect">
            <a:avLst/>
          </a:prstGeom>
          <a:noFill/>
          <a:ln>
            <a:noFill/>
          </a:ln>
        </p:spPr>
      </p:pic>
      <p:pic>
        <p:nvPicPr>
          <p:cNvPr id="293" name="Google Shape;293;p45"/>
          <p:cNvPicPr preferRelativeResize="0"/>
          <p:nvPr/>
        </p:nvPicPr>
        <p:blipFill>
          <a:blip r:embed="rId7">
            <a:alphaModFix/>
          </a:blip>
          <a:stretch>
            <a:fillRect/>
          </a:stretch>
        </p:blipFill>
        <p:spPr>
          <a:xfrm rot="2551566">
            <a:off x="3931242" y="2506200"/>
            <a:ext cx="936365" cy="728302"/>
          </a:xfrm>
          <a:prstGeom prst="rect">
            <a:avLst/>
          </a:prstGeom>
          <a:noFill/>
          <a:ln>
            <a:noFill/>
          </a:ln>
        </p:spPr>
      </p:pic>
      <p:sp>
        <p:nvSpPr>
          <p:cNvPr id="294" name="Google Shape;294;p45"/>
          <p:cNvSpPr txBox="1"/>
          <p:nvPr/>
        </p:nvSpPr>
        <p:spPr>
          <a:xfrm>
            <a:off x="558950" y="804350"/>
            <a:ext cx="6888600" cy="51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chemeClr val="lt1"/>
                </a:highlight>
                <a:latin typeface="Helvetica Neue Light"/>
                <a:ea typeface="Helvetica Neue Light"/>
                <a:cs typeface="Helvetica Neue Light"/>
                <a:sym typeface="Helvetica Neue Light"/>
              </a:rPr>
              <a:t>Una vez finalizada la creación realizamos lo siguiente: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300" name="Google Shape;300;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1" name="Google Shape;301;p46"/>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02" name="Google Shape;302;p46"/>
          <p:cNvSpPr txBox="1"/>
          <p:nvPr/>
        </p:nvSpPr>
        <p:spPr>
          <a:xfrm>
            <a:off x="323275" y="1125500"/>
            <a:ext cx="8491500" cy="22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highlight>
                  <a:schemeClr val="lt1"/>
                </a:highlight>
                <a:latin typeface="Helvetica Neue"/>
                <a:ea typeface="Helvetica Neue"/>
                <a:cs typeface="Helvetica Neue"/>
                <a:sym typeface="Helvetica Neue"/>
              </a:rPr>
              <a:t>Punto 1</a:t>
            </a:r>
            <a:r>
              <a:rPr lang="en" sz="2000">
                <a:solidFill>
                  <a:schemeClr val="dk1"/>
                </a:solidFill>
                <a:highlight>
                  <a:schemeClr val="lt1"/>
                </a:highlight>
                <a:latin typeface="Helvetica Neue Light"/>
                <a:ea typeface="Helvetica Neue Light"/>
                <a:cs typeface="Helvetica Neue Light"/>
                <a:sym typeface="Helvetica Neue Light"/>
              </a:rPr>
              <a:t>: MongoDB Atlas nos ofrece una seguridad de conexión por IP, esto quiere decir que podemos configurarlo de 2 maneras: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9900FF"/>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Add Your Current IP Address</a:t>
            </a:r>
            <a:r>
              <a:rPr lang="en" sz="2000">
                <a:solidFill>
                  <a:schemeClr val="dk1"/>
                </a:solidFill>
                <a:highlight>
                  <a:schemeClr val="lt1"/>
                </a:highlight>
                <a:latin typeface="Helvetica Neue Light"/>
                <a:ea typeface="Helvetica Neue Light"/>
                <a:cs typeface="Helvetica Neue Light"/>
                <a:sym typeface="Helvetica Neue Light"/>
              </a:rPr>
              <a:t>: opción para poner nuestra IP, pero cada vez que cambiemos la PC tenemos que volver a configurar.</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9900FF"/>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Add a Different IP Address</a:t>
            </a:r>
            <a:r>
              <a:rPr lang="en" sz="2000">
                <a:solidFill>
                  <a:schemeClr val="dk1"/>
                </a:solidFill>
                <a:highlight>
                  <a:schemeClr val="lt1"/>
                </a:highlight>
                <a:latin typeface="Helvetica Neue Light"/>
                <a:ea typeface="Helvetica Neue Light"/>
                <a:cs typeface="Helvetica Neue Light"/>
                <a:sym typeface="Helvetica Neue Light"/>
              </a:rPr>
              <a:t>: para configurar una IP que permita las conexiones de cualquier PC, podemos colocar la IP 0.0.0.0/0.</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03" name="Google Shape;303;p46"/>
          <p:cNvPicPr preferRelativeResize="0"/>
          <p:nvPr/>
        </p:nvPicPr>
        <p:blipFill>
          <a:blip r:embed="rId5">
            <a:alphaModFix/>
          </a:blip>
          <a:stretch>
            <a:fillRect/>
          </a:stretch>
        </p:blipFill>
        <p:spPr>
          <a:xfrm>
            <a:off x="1468125" y="3398025"/>
            <a:ext cx="5557650" cy="1575650"/>
          </a:xfrm>
          <a:prstGeom prst="rect">
            <a:avLst/>
          </a:prstGeom>
          <a:noFill/>
          <a:ln>
            <a:noFill/>
          </a:ln>
          <a:effectLst>
            <a:outerShdw blurRad="57150" rotWithShape="0" algn="bl" dir="5400000" dist="19050">
              <a:srgbClr val="000000">
                <a:alpha val="50000"/>
              </a:srgbClr>
            </a:outerShdw>
          </a:effectLst>
        </p:spPr>
      </p:pic>
      <p:pic>
        <p:nvPicPr>
          <p:cNvPr id="304" name="Google Shape;304;p46"/>
          <p:cNvPicPr preferRelativeResize="0"/>
          <p:nvPr/>
        </p:nvPicPr>
        <p:blipFill>
          <a:blip r:embed="rId6">
            <a:alphaModFix/>
          </a:blip>
          <a:stretch>
            <a:fillRect/>
          </a:stretch>
        </p:blipFill>
        <p:spPr>
          <a:xfrm>
            <a:off x="807718" y="178074"/>
            <a:ext cx="1311658" cy="93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310" name="Google Shape;310;p47"/>
          <p:cNvPicPr preferRelativeResize="0"/>
          <p:nvPr/>
        </p:nvPicPr>
        <p:blipFill>
          <a:blip r:embed="rId3">
            <a:alphaModFix/>
          </a:blip>
          <a:stretch>
            <a:fillRect/>
          </a:stretch>
        </p:blipFill>
        <p:spPr>
          <a:xfrm>
            <a:off x="8024525" y="4812825"/>
            <a:ext cx="1186526" cy="330675"/>
          </a:xfrm>
          <a:prstGeom prst="rect">
            <a:avLst/>
          </a:prstGeom>
          <a:noFill/>
          <a:ln>
            <a:noFill/>
          </a:ln>
        </p:spPr>
      </p:pic>
      <p:pic>
        <p:nvPicPr>
          <p:cNvPr id="311" name="Google Shape;311;p47"/>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12" name="Google Shape;312;p47"/>
          <p:cNvSpPr txBox="1"/>
          <p:nvPr/>
        </p:nvSpPr>
        <p:spPr>
          <a:xfrm>
            <a:off x="700050" y="1413575"/>
            <a:ext cx="6219900" cy="49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highlight>
                  <a:schemeClr val="lt1"/>
                </a:highlight>
                <a:latin typeface="Helvetica Neue"/>
                <a:ea typeface="Helvetica Neue"/>
                <a:cs typeface="Helvetica Neue"/>
                <a:sym typeface="Helvetica Neue"/>
              </a:rPr>
              <a:t>Punto 2: </a:t>
            </a:r>
            <a:r>
              <a:rPr lang="en" sz="2000">
                <a:solidFill>
                  <a:schemeClr val="dk1"/>
                </a:solidFill>
                <a:highlight>
                  <a:schemeClr val="lt1"/>
                </a:highlight>
                <a:latin typeface="Helvetica Neue Light"/>
                <a:ea typeface="Helvetica Neue Light"/>
                <a:cs typeface="Helvetica Neue Light"/>
                <a:sym typeface="Helvetica Neue Light"/>
              </a:rPr>
              <a:t>Configuración de usuario de acceso.</a:t>
            </a:r>
            <a:endParaRPr i="1" sz="2000">
              <a:solidFill>
                <a:schemeClr val="dk1"/>
              </a:solidFill>
              <a:highlight>
                <a:schemeClr val="lt1"/>
              </a:highlight>
              <a:latin typeface="Helvetica Neue Light"/>
              <a:ea typeface="Helvetica Neue Light"/>
              <a:cs typeface="Helvetica Neue Light"/>
              <a:sym typeface="Helvetica Neue Light"/>
            </a:endParaRPr>
          </a:p>
        </p:txBody>
      </p:sp>
      <p:pic>
        <p:nvPicPr>
          <p:cNvPr id="313" name="Google Shape;313;p47"/>
          <p:cNvPicPr preferRelativeResize="0"/>
          <p:nvPr/>
        </p:nvPicPr>
        <p:blipFill>
          <a:blip r:embed="rId5">
            <a:alphaModFix/>
          </a:blip>
          <a:stretch>
            <a:fillRect/>
          </a:stretch>
        </p:blipFill>
        <p:spPr>
          <a:xfrm>
            <a:off x="475825" y="272575"/>
            <a:ext cx="1816626" cy="1089967"/>
          </a:xfrm>
          <a:prstGeom prst="rect">
            <a:avLst/>
          </a:prstGeom>
          <a:noFill/>
          <a:ln>
            <a:noFill/>
          </a:ln>
        </p:spPr>
      </p:pic>
      <p:pic>
        <p:nvPicPr>
          <p:cNvPr id="314" name="Google Shape;314;p47"/>
          <p:cNvPicPr preferRelativeResize="0"/>
          <p:nvPr/>
        </p:nvPicPr>
        <p:blipFill>
          <a:blip r:embed="rId6">
            <a:alphaModFix/>
          </a:blip>
          <a:stretch>
            <a:fillRect/>
          </a:stretch>
        </p:blipFill>
        <p:spPr>
          <a:xfrm>
            <a:off x="1487613" y="1823500"/>
            <a:ext cx="6696176" cy="3040900"/>
          </a:xfrm>
          <a:prstGeom prst="rect">
            <a:avLst/>
          </a:prstGeom>
          <a:noFill/>
          <a:ln>
            <a:noFill/>
          </a:ln>
          <a:effectLst>
            <a:outerShdw blurRad="57150" rotWithShape="0" algn="bl" dir="5400000" dist="19050">
              <a:srgbClr val="000000">
                <a:alpha val="50000"/>
              </a:srgbClr>
            </a:outerShdw>
          </a:effectLst>
        </p:spPr>
      </p:pic>
      <p:sp>
        <p:nvSpPr>
          <p:cNvPr id="315" name="Google Shape;315;p47"/>
          <p:cNvSpPr/>
          <p:nvPr/>
        </p:nvSpPr>
        <p:spPr>
          <a:xfrm>
            <a:off x="6702850" y="4033475"/>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nvSpPr>
        <p:spPr>
          <a:xfrm>
            <a:off x="2372575" y="272575"/>
            <a:ext cx="5195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 cuenta</a:t>
            </a:r>
            <a:endParaRPr i="1" sz="3600">
              <a:latin typeface="Anton"/>
              <a:ea typeface="Anton"/>
              <a:cs typeface="Anton"/>
              <a:sym typeface="Anton"/>
            </a:endParaRPr>
          </a:p>
        </p:txBody>
      </p:sp>
      <p:pic>
        <p:nvPicPr>
          <p:cNvPr id="321" name="Google Shape;321;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2" name="Google Shape;322;p48"/>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23" name="Google Shape;323;p48"/>
          <p:cNvSpPr txBox="1"/>
          <p:nvPr/>
        </p:nvSpPr>
        <p:spPr>
          <a:xfrm>
            <a:off x="404275" y="1202450"/>
            <a:ext cx="7491600" cy="4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Al realizar todo lo anterior, va quedando así:</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24" name="Google Shape;324;p48"/>
          <p:cNvPicPr preferRelativeResize="0"/>
          <p:nvPr/>
        </p:nvPicPr>
        <p:blipFill>
          <a:blip r:embed="rId5">
            <a:alphaModFix/>
          </a:blip>
          <a:stretch>
            <a:fillRect/>
          </a:stretch>
        </p:blipFill>
        <p:spPr>
          <a:xfrm>
            <a:off x="230719" y="146307"/>
            <a:ext cx="2248000" cy="1016350"/>
          </a:xfrm>
          <a:prstGeom prst="rect">
            <a:avLst/>
          </a:prstGeom>
          <a:noFill/>
          <a:ln>
            <a:noFill/>
          </a:ln>
        </p:spPr>
      </p:pic>
      <p:pic>
        <p:nvPicPr>
          <p:cNvPr id="325" name="Google Shape;325;p48"/>
          <p:cNvPicPr preferRelativeResize="0"/>
          <p:nvPr/>
        </p:nvPicPr>
        <p:blipFill>
          <a:blip r:embed="rId6">
            <a:alphaModFix/>
          </a:blip>
          <a:stretch>
            <a:fillRect/>
          </a:stretch>
        </p:blipFill>
        <p:spPr>
          <a:xfrm>
            <a:off x="2684675" y="1681250"/>
            <a:ext cx="4361074" cy="3267050"/>
          </a:xfrm>
          <a:prstGeom prst="rect">
            <a:avLst/>
          </a:prstGeom>
          <a:noFill/>
          <a:ln>
            <a:noFill/>
          </a:ln>
          <a:effectLst>
            <a:outerShdw blurRad="57150" rotWithShape="0" algn="bl" dir="5400000" dist="19050">
              <a:srgbClr val="000000">
                <a:alpha val="50000"/>
              </a:srgbClr>
            </a:outerShdw>
          </a:effectLst>
        </p:spPr>
      </p:pic>
      <p:sp>
        <p:nvSpPr>
          <p:cNvPr id="326" name="Google Shape;326;p48"/>
          <p:cNvSpPr/>
          <p:nvPr/>
        </p:nvSpPr>
        <p:spPr>
          <a:xfrm>
            <a:off x="6446525" y="4281250"/>
            <a:ext cx="231600" cy="265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30" name="Shape 330"/>
        <p:cNvGrpSpPr/>
        <p:nvPr/>
      </p:nvGrpSpPr>
      <p:grpSpPr>
        <a:xfrm>
          <a:off x="0" y="0"/>
          <a:ext cx="0" cy="0"/>
          <a:chOff x="0" y="0"/>
          <a:chExt cx="0" cy="0"/>
        </a:xfrm>
      </p:grpSpPr>
      <p:sp>
        <p:nvSpPr>
          <p:cNvPr id="331" name="Google Shape;331;p49"/>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MongoDB Atlas con distintos clientes</a:t>
            </a:r>
            <a:endParaRPr i="1" sz="3600">
              <a:solidFill>
                <a:srgbClr val="121212"/>
              </a:solidFill>
              <a:latin typeface="Anton"/>
              <a:ea typeface="Anton"/>
              <a:cs typeface="Anton"/>
              <a:sym typeface="Anton"/>
            </a:endParaRPr>
          </a:p>
        </p:txBody>
      </p:sp>
      <p:pic>
        <p:nvPicPr>
          <p:cNvPr id="332" name="Google Shape;332;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nvSpPr>
        <p:spPr>
          <a:xfrm>
            <a:off x="1998625" y="272575"/>
            <a:ext cx="5569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Opciones de conexión</a:t>
            </a:r>
            <a:endParaRPr i="1" sz="3600">
              <a:latin typeface="Anton"/>
              <a:ea typeface="Anton"/>
              <a:cs typeface="Anton"/>
              <a:sym typeface="Anton"/>
            </a:endParaRPr>
          </a:p>
        </p:txBody>
      </p:sp>
      <p:pic>
        <p:nvPicPr>
          <p:cNvPr id="338" name="Google Shape;338;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9" name="Google Shape;339;p50"/>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40" name="Google Shape;340;p50"/>
          <p:cNvSpPr txBox="1"/>
          <p:nvPr/>
        </p:nvSpPr>
        <p:spPr>
          <a:xfrm>
            <a:off x="4927950" y="1338375"/>
            <a:ext cx="3902700" cy="33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Después del paso anterior procedemos a obtener la </a:t>
            </a:r>
            <a:r>
              <a:rPr b="1" lang="en" sz="2000">
                <a:solidFill>
                  <a:schemeClr val="dk1"/>
                </a:solidFill>
                <a:highlight>
                  <a:schemeClr val="lt1"/>
                </a:highlight>
                <a:latin typeface="Helvetica Neue"/>
                <a:ea typeface="Helvetica Neue"/>
                <a:cs typeface="Helvetica Neue"/>
                <a:sym typeface="Helvetica Neue"/>
              </a:rPr>
              <a:t>cadena de conexión</a:t>
            </a:r>
            <a:r>
              <a:rPr lang="en" sz="2000">
                <a:solidFill>
                  <a:schemeClr val="dk1"/>
                </a:solidFill>
                <a:highlight>
                  <a:schemeClr val="lt1"/>
                </a:highlight>
                <a:latin typeface="Helvetica Neue Light"/>
                <a:ea typeface="Helvetica Neue Light"/>
                <a:cs typeface="Helvetica Neue Light"/>
                <a:sym typeface="Helvetica Neue Light"/>
              </a:rPr>
              <a:t>. Nos aparecerán 3 opciones, de las cuales seleccionaremos una conexión mediante: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 sz="2000">
                <a:solidFill>
                  <a:schemeClr val="dk1"/>
                </a:solidFill>
                <a:highlight>
                  <a:schemeClr val="lt1"/>
                </a:highlight>
                <a:latin typeface="Helvetica Neue"/>
                <a:ea typeface="Helvetica Neue"/>
                <a:cs typeface="Helvetica Neue"/>
                <a:sym typeface="Helvetica Neue"/>
              </a:rPr>
              <a:t>Mongo CLI</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 sz="2000">
                <a:solidFill>
                  <a:schemeClr val="dk1"/>
                </a:solidFill>
                <a:highlight>
                  <a:schemeClr val="lt1"/>
                </a:highlight>
                <a:latin typeface="Helvetica Neue"/>
                <a:ea typeface="Helvetica Neue"/>
                <a:cs typeface="Helvetica Neue"/>
                <a:sym typeface="Helvetica Neue"/>
              </a:rPr>
              <a:t>Node.js</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FF0000"/>
              </a:buClr>
              <a:buSzPts val="2000"/>
              <a:buFont typeface="Helvetica Neue"/>
              <a:buAutoNum type="arabicPeriod"/>
            </a:pPr>
            <a:r>
              <a:rPr b="1" lang="en" sz="2000">
                <a:solidFill>
                  <a:schemeClr val="dk1"/>
                </a:solidFill>
                <a:highlight>
                  <a:schemeClr val="lt1"/>
                </a:highlight>
                <a:latin typeface="Helvetica Neue"/>
                <a:ea typeface="Helvetica Neue"/>
                <a:cs typeface="Helvetica Neue"/>
                <a:sym typeface="Helvetica Neue"/>
              </a:rPr>
              <a:t>Mongo Compass GUI</a:t>
            </a:r>
            <a:endParaRPr b="1" sz="2000">
              <a:solidFill>
                <a:schemeClr val="dk1"/>
              </a:solidFill>
              <a:highlight>
                <a:schemeClr val="lt1"/>
              </a:highlight>
              <a:latin typeface="Helvetica Neue"/>
              <a:ea typeface="Helvetica Neue"/>
              <a:cs typeface="Helvetica Neue"/>
              <a:sym typeface="Helvetica Neue"/>
            </a:endParaRPr>
          </a:p>
        </p:txBody>
      </p:sp>
      <p:pic>
        <p:nvPicPr>
          <p:cNvPr id="341" name="Google Shape;341;p50"/>
          <p:cNvPicPr preferRelativeResize="0"/>
          <p:nvPr/>
        </p:nvPicPr>
        <p:blipFill>
          <a:blip r:embed="rId5">
            <a:alphaModFix/>
          </a:blip>
          <a:stretch>
            <a:fillRect/>
          </a:stretch>
        </p:blipFill>
        <p:spPr>
          <a:xfrm>
            <a:off x="663775" y="60525"/>
            <a:ext cx="1334850" cy="1305431"/>
          </a:xfrm>
          <a:prstGeom prst="rect">
            <a:avLst/>
          </a:prstGeom>
          <a:noFill/>
          <a:ln>
            <a:noFill/>
          </a:ln>
        </p:spPr>
      </p:pic>
      <p:pic>
        <p:nvPicPr>
          <p:cNvPr id="342" name="Google Shape;342;p50"/>
          <p:cNvPicPr preferRelativeResize="0"/>
          <p:nvPr/>
        </p:nvPicPr>
        <p:blipFill>
          <a:blip r:embed="rId6">
            <a:alphaModFix/>
          </a:blip>
          <a:stretch>
            <a:fillRect/>
          </a:stretch>
        </p:blipFill>
        <p:spPr>
          <a:xfrm>
            <a:off x="271325" y="1430300"/>
            <a:ext cx="4521099" cy="3423200"/>
          </a:xfrm>
          <a:prstGeom prst="rect">
            <a:avLst/>
          </a:prstGeom>
          <a:noFill/>
          <a:ln>
            <a:noFill/>
          </a:ln>
          <a:effectLst>
            <a:outerShdw blurRad="57150" rotWithShape="0" algn="bl" dir="5400000" dist="19050">
              <a:srgbClr val="000000">
                <a:alpha val="50000"/>
              </a:srgbClr>
            </a:outerShdw>
          </a:effectLst>
        </p:spPr>
      </p:pic>
      <p:sp>
        <p:nvSpPr>
          <p:cNvPr id="343" name="Google Shape;343;p50"/>
          <p:cNvSpPr txBox="1"/>
          <p:nvPr/>
        </p:nvSpPr>
        <p:spPr>
          <a:xfrm>
            <a:off x="3638975" y="27762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1</a:t>
            </a:r>
            <a:endParaRPr b="1" sz="2100">
              <a:solidFill>
                <a:srgbClr val="FF0000"/>
              </a:solidFill>
            </a:endParaRPr>
          </a:p>
        </p:txBody>
      </p:sp>
      <p:sp>
        <p:nvSpPr>
          <p:cNvPr id="344" name="Google Shape;344;p50"/>
          <p:cNvSpPr txBox="1"/>
          <p:nvPr/>
        </p:nvSpPr>
        <p:spPr>
          <a:xfrm>
            <a:off x="3638975" y="32796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2</a:t>
            </a:r>
            <a:endParaRPr b="1" sz="2100">
              <a:solidFill>
                <a:srgbClr val="FF0000"/>
              </a:solidFill>
            </a:endParaRPr>
          </a:p>
        </p:txBody>
      </p:sp>
      <p:sp>
        <p:nvSpPr>
          <p:cNvPr id="345" name="Google Shape;345;p50"/>
          <p:cNvSpPr txBox="1"/>
          <p:nvPr/>
        </p:nvSpPr>
        <p:spPr>
          <a:xfrm>
            <a:off x="3638975" y="37875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3</a:t>
            </a:r>
            <a:endParaRPr b="1" sz="210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1"/>
          <p:cNvPicPr preferRelativeResize="0"/>
          <p:nvPr/>
        </p:nvPicPr>
        <p:blipFill>
          <a:blip r:embed="rId3">
            <a:alphaModFix/>
          </a:blip>
          <a:stretch>
            <a:fillRect/>
          </a:stretch>
        </p:blipFill>
        <p:spPr>
          <a:xfrm>
            <a:off x="333613" y="1070738"/>
            <a:ext cx="4607366" cy="3801524"/>
          </a:xfrm>
          <a:prstGeom prst="rect">
            <a:avLst/>
          </a:prstGeom>
          <a:noFill/>
          <a:ln>
            <a:noFill/>
          </a:ln>
          <a:effectLst>
            <a:outerShdw blurRad="57150" rotWithShape="0" algn="bl" dir="5400000" dist="19050">
              <a:srgbClr val="000000">
                <a:alpha val="50000"/>
              </a:srgbClr>
            </a:outerShdw>
          </a:effectLst>
        </p:spPr>
      </p:pic>
      <p:sp>
        <p:nvSpPr>
          <p:cNvPr id="351" name="Google Shape;351;p51"/>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Cliente </a:t>
            </a:r>
            <a:r>
              <a:rPr i="1" lang="en" sz="3600">
                <a:solidFill>
                  <a:schemeClr val="dk1"/>
                </a:solidFill>
                <a:latin typeface="Anton"/>
                <a:ea typeface="Anton"/>
                <a:cs typeface="Anton"/>
                <a:sym typeface="Anton"/>
              </a:rPr>
              <a:t>Mongo Shell</a:t>
            </a:r>
            <a:endParaRPr i="1" sz="3600">
              <a:latin typeface="Anton"/>
              <a:ea typeface="Anton"/>
              <a:cs typeface="Anton"/>
              <a:sym typeface="Anton"/>
            </a:endParaRPr>
          </a:p>
        </p:txBody>
      </p:sp>
      <p:pic>
        <p:nvPicPr>
          <p:cNvPr id="352" name="Google Shape;352;p51"/>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53" name="Google Shape;353;p51"/>
          <p:cNvPicPr preferRelativeResize="0"/>
          <p:nvPr/>
        </p:nvPicPr>
        <p:blipFill>
          <a:blip r:embed="rId5">
            <a:alphaModFix/>
          </a:blip>
          <a:stretch>
            <a:fillRect/>
          </a:stretch>
        </p:blipFill>
        <p:spPr>
          <a:xfrm>
            <a:off x="7628225" y="15175"/>
            <a:ext cx="1186525" cy="1186525"/>
          </a:xfrm>
          <a:prstGeom prst="rect">
            <a:avLst/>
          </a:prstGeom>
          <a:noFill/>
          <a:ln>
            <a:noFill/>
          </a:ln>
        </p:spPr>
      </p:pic>
      <p:sp>
        <p:nvSpPr>
          <p:cNvPr id="354" name="Google Shape;354;p51"/>
          <p:cNvSpPr txBox="1"/>
          <p:nvPr/>
        </p:nvSpPr>
        <p:spPr>
          <a:xfrm>
            <a:off x="5094850" y="1130850"/>
            <a:ext cx="3483000" cy="38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Si elegimos la </a:t>
            </a:r>
            <a:r>
              <a:rPr b="1" lang="en" sz="2000">
                <a:solidFill>
                  <a:schemeClr val="dk1"/>
                </a:solidFill>
                <a:highlight>
                  <a:schemeClr val="lt1"/>
                </a:highlight>
                <a:latin typeface="Helvetica Neue"/>
                <a:ea typeface="Helvetica Neue"/>
                <a:cs typeface="Helvetica Neue"/>
                <a:sym typeface="Helvetica Neue"/>
              </a:rPr>
              <a:t>opción 1</a:t>
            </a:r>
            <a:r>
              <a:rPr lang="en"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el cliente CLI </a:t>
            </a:r>
            <a:r>
              <a:rPr b="1" lang="en" sz="2000">
                <a:solidFill>
                  <a:schemeClr val="dk1"/>
                </a:solidFill>
                <a:highlight>
                  <a:schemeClr val="lt1"/>
                </a:highlight>
                <a:latin typeface="Helvetica Neue"/>
                <a:ea typeface="Helvetica Neue"/>
                <a:cs typeface="Helvetica Neue"/>
                <a:sym typeface="Helvetica Neue"/>
              </a:rPr>
              <a:t>Mongo Shell</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rgbClr val="9900FF"/>
                </a:solidFill>
                <a:highlight>
                  <a:schemeClr val="lt1"/>
                </a:highlight>
                <a:latin typeface="Helvetica Neue Light"/>
                <a:ea typeface="Helvetica Neue Light"/>
                <a:cs typeface="Helvetica Neue Light"/>
                <a:sym typeface="Helvetica Neue Light"/>
              </a:rPr>
              <a:t>mongo "mongodb+srv://cluster0.nfdif.mongodb.net/myFirstDatabase" --username daniel</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355" name="Google Shape;355;p51"/>
          <p:cNvSpPr/>
          <p:nvPr/>
        </p:nvSpPr>
        <p:spPr>
          <a:xfrm>
            <a:off x="560675" y="4005325"/>
            <a:ext cx="4380300" cy="369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51"/>
          <p:cNvPicPr preferRelativeResize="0"/>
          <p:nvPr/>
        </p:nvPicPr>
        <p:blipFill>
          <a:blip r:embed="rId6">
            <a:alphaModFix/>
          </a:blip>
          <a:stretch>
            <a:fillRect/>
          </a:stretch>
        </p:blipFill>
        <p:spPr>
          <a:xfrm>
            <a:off x="200400" y="255600"/>
            <a:ext cx="2193874" cy="65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2"/>
          <p:cNvPicPr preferRelativeResize="0"/>
          <p:nvPr/>
        </p:nvPicPr>
        <p:blipFill>
          <a:blip r:embed="rId3">
            <a:alphaModFix/>
          </a:blip>
          <a:stretch>
            <a:fillRect/>
          </a:stretch>
        </p:blipFill>
        <p:spPr>
          <a:xfrm>
            <a:off x="1004708" y="1187975"/>
            <a:ext cx="7134584" cy="3802326"/>
          </a:xfrm>
          <a:prstGeom prst="rect">
            <a:avLst/>
          </a:prstGeom>
          <a:noFill/>
          <a:ln>
            <a:noFill/>
          </a:ln>
          <a:effectLst>
            <a:outerShdw blurRad="57150" rotWithShape="0" algn="bl" dir="5400000" dist="19050">
              <a:srgbClr val="000000">
                <a:alpha val="50000"/>
              </a:srgbClr>
            </a:outerShdw>
          </a:effectLst>
        </p:spPr>
      </p:pic>
      <p:sp>
        <p:nvSpPr>
          <p:cNvPr id="362" name="Google Shape;362;p52"/>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Cliente Mongo Shell</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63" name="Google Shape;363;p52"/>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64" name="Google Shape;364;p52"/>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365" name="Google Shape;365;p52"/>
          <p:cNvPicPr preferRelativeResize="0"/>
          <p:nvPr/>
        </p:nvPicPr>
        <p:blipFill>
          <a:blip r:embed="rId6">
            <a:alphaModFix/>
          </a:blip>
          <a:stretch>
            <a:fillRect/>
          </a:stretch>
        </p:blipFill>
        <p:spPr>
          <a:xfrm>
            <a:off x="200400" y="255600"/>
            <a:ext cx="2193874" cy="655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Cliente Node.js</a:t>
            </a:r>
            <a:endParaRPr i="1" sz="3600">
              <a:latin typeface="Anton"/>
              <a:ea typeface="Anton"/>
              <a:cs typeface="Anton"/>
              <a:sym typeface="Anton"/>
            </a:endParaRPr>
          </a:p>
        </p:txBody>
      </p:sp>
      <p:pic>
        <p:nvPicPr>
          <p:cNvPr id="371" name="Google Shape;371;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2" name="Google Shape;372;p53"/>
          <p:cNvPicPr preferRelativeResize="0"/>
          <p:nvPr/>
        </p:nvPicPr>
        <p:blipFill>
          <a:blip r:embed="rId4">
            <a:alphaModFix/>
          </a:blip>
          <a:stretch>
            <a:fillRect/>
          </a:stretch>
        </p:blipFill>
        <p:spPr>
          <a:xfrm>
            <a:off x="7628225" y="15175"/>
            <a:ext cx="1186525" cy="1186525"/>
          </a:xfrm>
          <a:prstGeom prst="rect">
            <a:avLst/>
          </a:prstGeom>
          <a:noFill/>
          <a:ln>
            <a:noFill/>
          </a:ln>
        </p:spPr>
      </p:pic>
      <p:sp>
        <p:nvSpPr>
          <p:cNvPr id="373" name="Google Shape;373;p53"/>
          <p:cNvSpPr txBox="1"/>
          <p:nvPr/>
        </p:nvSpPr>
        <p:spPr>
          <a:xfrm>
            <a:off x="5542050" y="1283250"/>
            <a:ext cx="3272700" cy="33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Si elegimos la </a:t>
            </a:r>
            <a:r>
              <a:rPr b="1" lang="en" sz="2000">
                <a:solidFill>
                  <a:schemeClr val="dk1"/>
                </a:solidFill>
                <a:highlight>
                  <a:schemeClr val="lt1"/>
                </a:highlight>
                <a:latin typeface="Helvetica Neue"/>
                <a:ea typeface="Helvetica Neue"/>
                <a:cs typeface="Helvetica Neue"/>
                <a:sym typeface="Helvetica Neue"/>
              </a:rPr>
              <a:t>opción 2</a:t>
            </a:r>
            <a:r>
              <a:rPr lang="en"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a:t>
            </a:r>
            <a:r>
              <a:rPr b="1" lang="en" sz="2000">
                <a:solidFill>
                  <a:schemeClr val="dk1"/>
                </a:solidFill>
                <a:highlight>
                  <a:schemeClr val="lt1"/>
                </a:highlight>
                <a:latin typeface="Helvetica Neue"/>
                <a:ea typeface="Helvetica Neue"/>
                <a:cs typeface="Helvetica Neue"/>
                <a:sym typeface="Helvetica Neue"/>
              </a:rPr>
              <a:t>Node.js</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rgbClr val="9900FF"/>
                </a:solidFill>
                <a:highlight>
                  <a:schemeClr val="lt1"/>
                </a:highlight>
                <a:latin typeface="Helvetica Neue Light"/>
                <a:ea typeface="Helvetica Neue Light"/>
                <a:cs typeface="Helvetica Neue Light"/>
                <a:sym typeface="Helvetica Neue Light"/>
              </a:rPr>
              <a:t>mongodb+srv://daniel:&lt;password&gt;@cluster0.nfdif.mongodb.net/myFirstDatabase?retryWrites=true&amp;w=majority</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74" name="Google Shape;374;p53"/>
          <p:cNvPicPr preferRelativeResize="0"/>
          <p:nvPr/>
        </p:nvPicPr>
        <p:blipFill>
          <a:blip r:embed="rId5">
            <a:alphaModFix/>
          </a:blip>
          <a:stretch>
            <a:fillRect/>
          </a:stretch>
        </p:blipFill>
        <p:spPr>
          <a:xfrm>
            <a:off x="304800" y="1188775"/>
            <a:ext cx="5135575" cy="3705401"/>
          </a:xfrm>
          <a:prstGeom prst="rect">
            <a:avLst/>
          </a:prstGeom>
          <a:noFill/>
          <a:ln>
            <a:noFill/>
          </a:ln>
          <a:effectLst>
            <a:outerShdw blurRad="57150" rotWithShape="0" algn="bl" dir="5400000" dist="19050">
              <a:srgbClr val="000000">
                <a:alpha val="50000"/>
              </a:srgbClr>
            </a:outerShdw>
          </a:effectLst>
        </p:spPr>
      </p:pic>
      <p:pic>
        <p:nvPicPr>
          <p:cNvPr id="375" name="Google Shape;375;p53"/>
          <p:cNvPicPr preferRelativeResize="0"/>
          <p:nvPr/>
        </p:nvPicPr>
        <p:blipFill>
          <a:blip r:embed="rId6">
            <a:alphaModFix/>
          </a:blip>
          <a:stretch>
            <a:fillRect/>
          </a:stretch>
        </p:blipFill>
        <p:spPr>
          <a:xfrm>
            <a:off x="200400" y="255600"/>
            <a:ext cx="2193875" cy="655850"/>
          </a:xfrm>
          <a:prstGeom prst="rect">
            <a:avLst/>
          </a:prstGeom>
          <a:noFill/>
          <a:ln>
            <a:noFill/>
          </a:ln>
        </p:spPr>
      </p:pic>
      <p:sp>
        <p:nvSpPr>
          <p:cNvPr id="376" name="Google Shape;376;p53"/>
          <p:cNvSpPr/>
          <p:nvPr/>
        </p:nvSpPr>
        <p:spPr>
          <a:xfrm>
            <a:off x="638425" y="3478425"/>
            <a:ext cx="4666500" cy="429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27"/>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6" name="Google Shape;116;p2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20</a:t>
            </a:r>
            <a:endParaRPr>
              <a:latin typeface="Helvetica Neue"/>
              <a:ea typeface="Helvetica Neue"/>
              <a:cs typeface="Helvetica Neue"/>
              <a:sym typeface="Helvetica Neue"/>
            </a:endParaRPr>
          </a:p>
        </p:txBody>
      </p:sp>
      <p:sp>
        <p:nvSpPr>
          <p:cNvPr id="118" name="Google Shape;118;p27"/>
          <p:cNvSpPr txBox="1"/>
          <p:nvPr/>
        </p:nvSpPr>
        <p:spPr>
          <a:xfrm>
            <a:off x="3695075" y="1758000"/>
            <a:ext cx="20133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DBaaS &amp; Firebase</a:t>
            </a:r>
            <a:endParaRPr b="1" sz="1200">
              <a:latin typeface="Helvetica Neue"/>
              <a:ea typeface="Helvetica Neue"/>
              <a:cs typeface="Helvetica Neue"/>
              <a:sym typeface="Helvetica Neue"/>
            </a:endParaRPr>
          </a:p>
        </p:txBody>
      </p:sp>
      <p:pic>
        <p:nvPicPr>
          <p:cNvPr id="119" name="Google Shape;119;p27"/>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120" name="Google Shape;120;p2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19</a:t>
            </a:r>
            <a:endParaRPr>
              <a:latin typeface="Helvetica Neue"/>
              <a:ea typeface="Helvetica Neue"/>
              <a:cs typeface="Helvetica Neue"/>
              <a:sym typeface="Helvetica Neue"/>
            </a:endParaRPr>
          </a:p>
        </p:txBody>
      </p:sp>
      <p:sp>
        <p:nvSpPr>
          <p:cNvPr id="122" name="Google Shape;122;p27"/>
          <p:cNvSpPr txBox="1"/>
          <p:nvPr/>
        </p:nvSpPr>
        <p:spPr>
          <a:xfrm>
            <a:off x="1320525" y="1758000"/>
            <a:ext cx="20622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Mongoose</a:t>
            </a:r>
            <a:endParaRPr b="1" sz="12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cxnSp>
        <p:nvCxnSpPr>
          <p:cNvPr id="123" name="Google Shape;123;p27"/>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4" name="Google Shape;124;p27"/>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5" name="Google Shape;125;p27"/>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6" name="Google Shape;126;p27"/>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27" name="Google Shape;127;p27"/>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128" name="Google Shape;128;p27"/>
          <p:cNvSpPr/>
          <p:nvPr/>
        </p:nvSpPr>
        <p:spPr>
          <a:xfrm>
            <a:off x="6010350" y="1163625"/>
            <a:ext cx="2157900" cy="3138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sp>
        <p:nvSpPr>
          <p:cNvPr id="129" name="Google Shape;129;p27"/>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7"/>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21</a:t>
            </a:r>
            <a:endParaRPr>
              <a:latin typeface="Helvetica Neue"/>
              <a:ea typeface="Helvetica Neue"/>
              <a:cs typeface="Helvetica Neue"/>
              <a:sym typeface="Helvetica Neue"/>
            </a:endParaRPr>
          </a:p>
        </p:txBody>
      </p:sp>
      <p:cxnSp>
        <p:nvCxnSpPr>
          <p:cNvPr id="131" name="Google Shape;131;p27"/>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2" name="Google Shape;132;p27"/>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3" name="Google Shape;133;p27"/>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34" name="Google Shape;134;p27"/>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35" name="Google Shape;135;p27"/>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36" name="Google Shape;136;p27"/>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
        <p:nvSpPr>
          <p:cNvPr id="137" name="Google Shape;137;p27"/>
          <p:cNvSpPr txBox="1"/>
          <p:nvPr/>
        </p:nvSpPr>
        <p:spPr>
          <a:xfrm>
            <a:off x="6070550" y="1758000"/>
            <a:ext cx="21579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Clase 21 - Trabajo con datos: Mocks</a:t>
            </a:r>
            <a:endParaRPr b="1" sz="1200">
              <a:solidFill>
                <a:schemeClr val="dk1"/>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4"/>
          <p:cNvPicPr preferRelativeResize="0"/>
          <p:nvPr/>
        </p:nvPicPr>
        <p:blipFill>
          <a:blip r:embed="rId3">
            <a:alphaModFix/>
          </a:blip>
          <a:stretch>
            <a:fillRect/>
          </a:stretch>
        </p:blipFill>
        <p:spPr>
          <a:xfrm>
            <a:off x="1004708" y="1187975"/>
            <a:ext cx="7134584" cy="3802326"/>
          </a:xfrm>
          <a:prstGeom prst="rect">
            <a:avLst/>
          </a:prstGeom>
          <a:noFill/>
          <a:ln>
            <a:noFill/>
          </a:ln>
        </p:spPr>
      </p:pic>
      <p:sp>
        <p:nvSpPr>
          <p:cNvPr id="382" name="Google Shape;382;p54"/>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Cliente NodeJS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83" name="Google Shape;383;p54"/>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384" name="Google Shape;384;p54"/>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385" name="Google Shape;385;p54"/>
          <p:cNvPicPr preferRelativeResize="0"/>
          <p:nvPr/>
        </p:nvPicPr>
        <p:blipFill>
          <a:blip r:embed="rId6">
            <a:alphaModFix/>
          </a:blip>
          <a:stretch>
            <a:fillRect/>
          </a:stretch>
        </p:blipFill>
        <p:spPr>
          <a:xfrm>
            <a:off x="200400" y="255600"/>
            <a:ext cx="2193875" cy="655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5"/>
          <p:cNvPicPr preferRelativeResize="0"/>
          <p:nvPr/>
        </p:nvPicPr>
        <p:blipFill>
          <a:blip r:embed="rId3">
            <a:alphaModFix/>
          </a:blip>
          <a:stretch>
            <a:fillRect/>
          </a:stretch>
        </p:blipFill>
        <p:spPr>
          <a:xfrm>
            <a:off x="331650" y="1130850"/>
            <a:ext cx="4788576" cy="3771547"/>
          </a:xfrm>
          <a:prstGeom prst="rect">
            <a:avLst/>
          </a:prstGeom>
          <a:noFill/>
          <a:ln>
            <a:noFill/>
          </a:ln>
          <a:effectLst>
            <a:outerShdw blurRad="57150" rotWithShape="0" algn="bl" dir="5400000" dist="19050">
              <a:srgbClr val="000000">
                <a:alpha val="50000"/>
              </a:srgbClr>
            </a:outerShdw>
          </a:effectLst>
        </p:spPr>
      </p:pic>
      <p:pic>
        <p:nvPicPr>
          <p:cNvPr id="391" name="Google Shape;391;p55"/>
          <p:cNvPicPr preferRelativeResize="0"/>
          <p:nvPr/>
        </p:nvPicPr>
        <p:blipFill>
          <a:blip r:embed="rId4">
            <a:alphaModFix/>
          </a:blip>
          <a:stretch>
            <a:fillRect/>
          </a:stretch>
        </p:blipFill>
        <p:spPr>
          <a:xfrm>
            <a:off x="200400" y="272575"/>
            <a:ext cx="2193875" cy="655200"/>
          </a:xfrm>
          <a:prstGeom prst="rect">
            <a:avLst/>
          </a:prstGeom>
          <a:noFill/>
          <a:ln>
            <a:noFill/>
          </a:ln>
        </p:spPr>
      </p:pic>
      <p:sp>
        <p:nvSpPr>
          <p:cNvPr id="392" name="Google Shape;392;p55"/>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Cliente Mongo Compass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393" name="Google Shape;393;p55"/>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394" name="Google Shape;394;p55"/>
          <p:cNvPicPr preferRelativeResize="0"/>
          <p:nvPr/>
        </p:nvPicPr>
        <p:blipFill>
          <a:blip r:embed="rId6">
            <a:alphaModFix/>
          </a:blip>
          <a:stretch>
            <a:fillRect/>
          </a:stretch>
        </p:blipFill>
        <p:spPr>
          <a:xfrm>
            <a:off x="7628225" y="15175"/>
            <a:ext cx="1186525" cy="1186525"/>
          </a:xfrm>
          <a:prstGeom prst="rect">
            <a:avLst/>
          </a:prstGeom>
          <a:noFill/>
          <a:ln>
            <a:noFill/>
          </a:ln>
        </p:spPr>
      </p:pic>
      <p:sp>
        <p:nvSpPr>
          <p:cNvPr id="395" name="Google Shape;395;p55"/>
          <p:cNvSpPr txBox="1"/>
          <p:nvPr/>
        </p:nvSpPr>
        <p:spPr>
          <a:xfrm>
            <a:off x="5271450" y="1130850"/>
            <a:ext cx="3483000" cy="38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highlight>
                  <a:schemeClr val="lt1"/>
                </a:highlight>
                <a:latin typeface="Helvetica Neue Light"/>
                <a:ea typeface="Helvetica Neue Light"/>
                <a:cs typeface="Helvetica Neue Light"/>
                <a:sym typeface="Helvetica Neue Light"/>
              </a:rPr>
              <a:t>Si elegimos la </a:t>
            </a:r>
            <a:r>
              <a:rPr b="1" lang="en" sz="2000">
                <a:solidFill>
                  <a:schemeClr val="dk1"/>
                </a:solidFill>
                <a:highlight>
                  <a:schemeClr val="lt1"/>
                </a:highlight>
                <a:latin typeface="Helvetica Neue"/>
                <a:ea typeface="Helvetica Neue"/>
                <a:cs typeface="Helvetica Neue"/>
                <a:sym typeface="Helvetica Neue"/>
              </a:rPr>
              <a:t>opción 3</a:t>
            </a:r>
            <a:r>
              <a:rPr lang="en" sz="2000">
                <a:solidFill>
                  <a:schemeClr val="dk1"/>
                </a:solidFill>
                <a:highlight>
                  <a:schemeClr val="lt1"/>
                </a:highlight>
                <a:latin typeface="Helvetica Neue Light"/>
                <a:ea typeface="Helvetica Neue Light"/>
                <a:cs typeface="Helvetica Neue Light"/>
                <a:sym typeface="Helvetica Neue Light"/>
              </a:rPr>
              <a:t> obtendremos el string de conexión para vincular la base nube con el cliente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2000">
                <a:solidFill>
                  <a:schemeClr val="dk1"/>
                </a:solidFill>
                <a:highlight>
                  <a:schemeClr val="lt1"/>
                </a:highlight>
                <a:latin typeface="Helvetica Neue"/>
                <a:ea typeface="Helvetica Neue"/>
                <a:cs typeface="Helvetica Neue"/>
                <a:sym typeface="Helvetica Neue"/>
              </a:rPr>
              <a:t>GUI Mongo Compass</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 sz="1800">
                <a:solidFill>
                  <a:srgbClr val="9900FF"/>
                </a:solidFill>
                <a:highlight>
                  <a:schemeClr val="lt1"/>
                </a:highlight>
                <a:latin typeface="Helvetica Neue Light"/>
                <a:ea typeface="Helvetica Neue Light"/>
                <a:cs typeface="Helvetica Neue Light"/>
                <a:sym typeface="Helvetica Neue Light"/>
              </a:rPr>
              <a:t>mongodb+srv://daniel:&lt;password&gt;@cluster0.nfdif.mongodb.net/test</a:t>
            </a:r>
            <a:endParaRPr sz="1800">
              <a:solidFill>
                <a:srgbClr val="9900FF"/>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396" name="Google Shape;396;p55"/>
          <p:cNvSpPr/>
          <p:nvPr/>
        </p:nvSpPr>
        <p:spPr>
          <a:xfrm>
            <a:off x="560675" y="3668025"/>
            <a:ext cx="43803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6"/>
          <p:cNvPicPr preferRelativeResize="0"/>
          <p:nvPr/>
        </p:nvPicPr>
        <p:blipFill>
          <a:blip r:embed="rId3">
            <a:alphaModFix/>
          </a:blip>
          <a:stretch>
            <a:fillRect/>
          </a:stretch>
        </p:blipFill>
        <p:spPr>
          <a:xfrm>
            <a:off x="200400" y="272575"/>
            <a:ext cx="2193875" cy="655200"/>
          </a:xfrm>
          <a:prstGeom prst="rect">
            <a:avLst/>
          </a:prstGeom>
          <a:noFill/>
          <a:ln>
            <a:noFill/>
          </a:ln>
        </p:spPr>
      </p:pic>
      <p:sp>
        <p:nvSpPr>
          <p:cNvPr id="402" name="Google Shape;402;p56"/>
          <p:cNvSpPr txBox="1"/>
          <p:nvPr/>
        </p:nvSpPr>
        <p:spPr>
          <a:xfrm>
            <a:off x="2103600" y="272575"/>
            <a:ext cx="54642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chemeClr val="dk1"/>
                </a:solidFill>
                <a:latin typeface="Anton"/>
                <a:ea typeface="Anton"/>
                <a:cs typeface="Anton"/>
                <a:sym typeface="Anton"/>
              </a:rPr>
              <a:t>Cliente Mongo Compass</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403" name="Google Shape;403;p56"/>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404" name="Google Shape;404;p56"/>
          <p:cNvPicPr preferRelativeResize="0"/>
          <p:nvPr/>
        </p:nvPicPr>
        <p:blipFill>
          <a:blip r:embed="rId5">
            <a:alphaModFix/>
          </a:blip>
          <a:stretch>
            <a:fillRect/>
          </a:stretch>
        </p:blipFill>
        <p:spPr>
          <a:xfrm>
            <a:off x="7628225" y="15175"/>
            <a:ext cx="1186525" cy="1186525"/>
          </a:xfrm>
          <a:prstGeom prst="rect">
            <a:avLst/>
          </a:prstGeom>
          <a:noFill/>
          <a:ln>
            <a:noFill/>
          </a:ln>
        </p:spPr>
      </p:pic>
      <p:pic>
        <p:nvPicPr>
          <p:cNvPr id="405" name="Google Shape;405;p56"/>
          <p:cNvPicPr preferRelativeResize="0"/>
          <p:nvPr/>
        </p:nvPicPr>
        <p:blipFill>
          <a:blip r:embed="rId6">
            <a:alphaModFix/>
          </a:blip>
          <a:stretch>
            <a:fillRect/>
          </a:stretch>
        </p:blipFill>
        <p:spPr>
          <a:xfrm>
            <a:off x="369050" y="2037850"/>
            <a:ext cx="4708526" cy="2681550"/>
          </a:xfrm>
          <a:prstGeom prst="rect">
            <a:avLst/>
          </a:prstGeom>
          <a:noFill/>
          <a:ln>
            <a:noFill/>
          </a:ln>
          <a:effectLst>
            <a:outerShdw blurRad="57150" rotWithShape="0" algn="bl" dir="5400000" dist="19050">
              <a:srgbClr val="000000">
                <a:alpha val="50000"/>
              </a:srgbClr>
            </a:outerShdw>
          </a:effectLst>
        </p:spPr>
      </p:pic>
      <p:pic>
        <p:nvPicPr>
          <p:cNvPr id="406" name="Google Shape;406;p56"/>
          <p:cNvPicPr preferRelativeResize="0"/>
          <p:nvPr/>
        </p:nvPicPr>
        <p:blipFill>
          <a:blip r:embed="rId7">
            <a:alphaModFix/>
          </a:blip>
          <a:stretch>
            <a:fillRect/>
          </a:stretch>
        </p:blipFill>
        <p:spPr>
          <a:xfrm>
            <a:off x="3638525" y="1277900"/>
            <a:ext cx="5132351" cy="2922925"/>
          </a:xfrm>
          <a:prstGeom prst="rect">
            <a:avLst/>
          </a:prstGeom>
          <a:noFill/>
          <a:ln>
            <a:noFill/>
          </a:ln>
          <a:effectLst>
            <a:outerShdw blurRad="57150" rotWithShape="0" algn="bl" dir="5400000" dist="19050">
              <a:srgbClr val="000000">
                <a:alpha val="50000"/>
              </a:srgbClr>
            </a:outerShdw>
          </a:effectLst>
        </p:spPr>
      </p:pic>
      <p:sp>
        <p:nvSpPr>
          <p:cNvPr id="407" name="Google Shape;407;p56"/>
          <p:cNvSpPr/>
          <p:nvPr/>
        </p:nvSpPr>
        <p:spPr>
          <a:xfrm>
            <a:off x="1463800" y="2781525"/>
            <a:ext cx="2087100" cy="195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7"/>
          <p:cNvPicPr preferRelativeResize="0"/>
          <p:nvPr/>
        </p:nvPicPr>
        <p:blipFill>
          <a:blip r:embed="rId3">
            <a:alphaModFix/>
          </a:blip>
          <a:stretch>
            <a:fillRect/>
          </a:stretch>
        </p:blipFill>
        <p:spPr>
          <a:xfrm>
            <a:off x="335400" y="927450"/>
            <a:ext cx="7558796" cy="4062851"/>
          </a:xfrm>
          <a:prstGeom prst="rect">
            <a:avLst/>
          </a:prstGeom>
          <a:noFill/>
          <a:ln>
            <a:noFill/>
          </a:ln>
          <a:effectLst>
            <a:outerShdw blurRad="57150" rotWithShape="0" algn="bl" dir="5400000" dist="19050">
              <a:srgbClr val="000000">
                <a:alpha val="50000"/>
              </a:srgbClr>
            </a:outerShdw>
          </a:effectLst>
        </p:spPr>
      </p:pic>
      <p:sp>
        <p:nvSpPr>
          <p:cNvPr id="413" name="Google Shape;413;p57"/>
          <p:cNvSpPr txBox="1"/>
          <p:nvPr/>
        </p:nvSpPr>
        <p:spPr>
          <a:xfrm>
            <a:off x="2867650" y="196375"/>
            <a:ext cx="4700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chemeClr val="dk1"/>
                </a:solidFill>
                <a:latin typeface="Anton"/>
                <a:ea typeface="Anton"/>
                <a:cs typeface="Anton"/>
                <a:sym typeface="Anton"/>
              </a:rPr>
              <a:t>Cliente Web</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latin typeface="Anton"/>
              <a:ea typeface="Anton"/>
              <a:cs typeface="Anton"/>
              <a:sym typeface="Anton"/>
            </a:endParaRPr>
          </a:p>
        </p:txBody>
      </p:sp>
      <p:pic>
        <p:nvPicPr>
          <p:cNvPr id="414" name="Google Shape;414;p5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415" name="Google Shape;415;p57"/>
          <p:cNvPicPr preferRelativeResize="0"/>
          <p:nvPr/>
        </p:nvPicPr>
        <p:blipFill>
          <a:blip r:embed="rId5">
            <a:alphaModFix/>
          </a:blip>
          <a:stretch>
            <a:fillRect/>
          </a:stretch>
        </p:blipFill>
        <p:spPr>
          <a:xfrm>
            <a:off x="7628225" y="15175"/>
            <a:ext cx="1186525" cy="1186525"/>
          </a:xfrm>
          <a:prstGeom prst="rect">
            <a:avLst/>
          </a:prstGeom>
          <a:noFill/>
          <a:ln>
            <a:noFill/>
          </a:ln>
        </p:spPr>
      </p:pic>
      <p:sp>
        <p:nvSpPr>
          <p:cNvPr id="416" name="Google Shape;416;p57"/>
          <p:cNvSpPr/>
          <p:nvPr/>
        </p:nvSpPr>
        <p:spPr>
          <a:xfrm rot="5400000">
            <a:off x="2238050" y="2103500"/>
            <a:ext cx="654600" cy="439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7"/>
          <p:cNvSpPr/>
          <p:nvPr/>
        </p:nvSpPr>
        <p:spPr>
          <a:xfrm>
            <a:off x="2352650" y="2776350"/>
            <a:ext cx="425400" cy="25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57"/>
          <p:cNvPicPr preferRelativeResize="0"/>
          <p:nvPr/>
        </p:nvPicPr>
        <p:blipFill>
          <a:blip r:embed="rId6">
            <a:alphaModFix/>
          </a:blip>
          <a:stretch>
            <a:fillRect/>
          </a:stretch>
        </p:blipFill>
        <p:spPr>
          <a:xfrm>
            <a:off x="3415925" y="1248175"/>
            <a:ext cx="5377924" cy="3264600"/>
          </a:xfrm>
          <a:prstGeom prst="rect">
            <a:avLst/>
          </a:prstGeom>
          <a:noFill/>
          <a:ln>
            <a:noFill/>
          </a:ln>
          <a:effectLst>
            <a:outerShdw blurRad="57150" rotWithShape="0" algn="bl" dir="5400000" dist="19050">
              <a:srgbClr val="000000">
                <a:alpha val="50000"/>
              </a:srgbClr>
            </a:outerShdw>
          </a:effectLst>
        </p:spPr>
      </p:pic>
      <p:sp>
        <p:nvSpPr>
          <p:cNvPr id="419" name="Google Shape;419;p57"/>
          <p:cNvSpPr/>
          <p:nvPr/>
        </p:nvSpPr>
        <p:spPr>
          <a:xfrm>
            <a:off x="3487800" y="2650700"/>
            <a:ext cx="1186500" cy="578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a:off x="5121925" y="3540000"/>
            <a:ext cx="1779000" cy="578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57"/>
          <p:cNvPicPr preferRelativeResize="0"/>
          <p:nvPr/>
        </p:nvPicPr>
        <p:blipFill>
          <a:blip r:embed="rId7">
            <a:alphaModFix/>
          </a:blip>
          <a:stretch>
            <a:fillRect/>
          </a:stretch>
        </p:blipFill>
        <p:spPr>
          <a:xfrm>
            <a:off x="640450" y="205763"/>
            <a:ext cx="2595727" cy="805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MongoDB Atlas con distintos clientes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427" name="Google Shape;427;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8" name="Google Shape;428;p58"/>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4" name="Google Shape;434;p59"/>
          <p:cNvSpPr txBox="1"/>
          <p:nvPr/>
        </p:nvSpPr>
        <p:spPr>
          <a:xfrm>
            <a:off x="442500" y="487450"/>
            <a:ext cx="8259000" cy="312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Conectarse a la base MongoDB Atlas con los clientes </a:t>
            </a:r>
            <a:r>
              <a:rPr b="1" lang="en" sz="1600">
                <a:solidFill>
                  <a:schemeClr val="dk1"/>
                </a:solidFill>
                <a:highlight>
                  <a:schemeClr val="lt1"/>
                </a:highlight>
                <a:latin typeface="Helvetica Neue"/>
                <a:ea typeface="Helvetica Neue"/>
                <a:cs typeface="Helvetica Neue"/>
                <a:sym typeface="Helvetica Neue"/>
              </a:rPr>
              <a:t>CLI</a:t>
            </a:r>
            <a:r>
              <a:rPr lang="en" sz="1600">
                <a:solidFill>
                  <a:schemeClr val="dk1"/>
                </a:solidFill>
                <a:highlight>
                  <a:schemeClr val="lt1"/>
                </a:highlight>
                <a:latin typeface="Helvetica Neue Light"/>
                <a:ea typeface="Helvetica Neue Light"/>
                <a:cs typeface="Helvetica Neue Light"/>
                <a:sym typeface="Helvetica Neue Light"/>
              </a:rPr>
              <a:t>, </a:t>
            </a:r>
            <a:r>
              <a:rPr b="1" lang="en" sz="1600">
                <a:solidFill>
                  <a:schemeClr val="dk1"/>
                </a:solidFill>
                <a:highlight>
                  <a:schemeClr val="lt1"/>
                </a:highlight>
                <a:latin typeface="Helvetica Neue"/>
                <a:ea typeface="Helvetica Neue"/>
                <a:cs typeface="Helvetica Neue"/>
                <a:sym typeface="Helvetica Neue"/>
              </a:rPr>
              <a:t>Compass </a:t>
            </a:r>
            <a:r>
              <a:rPr lang="en" sz="1600">
                <a:solidFill>
                  <a:schemeClr val="dk1"/>
                </a:solidFill>
                <a:highlight>
                  <a:schemeClr val="lt1"/>
                </a:highlight>
                <a:latin typeface="Helvetica Neue Light"/>
                <a:ea typeface="Helvetica Neue Light"/>
                <a:cs typeface="Helvetica Neue Light"/>
                <a:sym typeface="Helvetica Neue Light"/>
              </a:rPr>
              <a:t>y</a:t>
            </a:r>
            <a:r>
              <a:rPr b="1" lang="en" sz="1600">
                <a:solidFill>
                  <a:schemeClr val="dk1"/>
                </a:solidFill>
                <a:highlight>
                  <a:schemeClr val="lt1"/>
                </a:highlight>
                <a:latin typeface="Helvetica Neue"/>
                <a:ea typeface="Helvetica Neue"/>
                <a:cs typeface="Helvetica Neue"/>
                <a:sym typeface="Helvetica Neue"/>
              </a:rPr>
              <a:t> Node.js</a:t>
            </a:r>
            <a:endParaRPr b="1" sz="1600">
              <a:solidFill>
                <a:schemeClr val="dk1"/>
              </a:solidFill>
              <a:highlight>
                <a:schemeClr val="lt1"/>
              </a:highlight>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Mediante la consola CLI insertar estos documentos en una base llamada ‘ecommerce’, colección ‘usuarios’: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    { nombre: 'Lucas', apellido: 'Blanco', dni: '30355874'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    { nombre: 'María', apellido: 'García', dni: '29575148'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    { nombre: 'Tomas', apellido: 'Sierra', dni: '38654790'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    { nombre: 'Carlos', apellido: 'Fernández', dni: '26935670'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200">
                <a:solidFill>
                  <a:schemeClr val="dk1"/>
                </a:solidFill>
                <a:highlight>
                  <a:schemeClr val="lt1"/>
                </a:highlight>
                <a:latin typeface="Helvetica Neue Light"/>
                <a:ea typeface="Helvetica Neue Light"/>
                <a:cs typeface="Helvetica Neue Light"/>
                <a:sym typeface="Helvetica Neue Light"/>
              </a:rPr>
              <a:t>]</a:t>
            </a:r>
            <a:endParaRPr sz="12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A través de un proyecto </a:t>
            </a:r>
            <a:r>
              <a:rPr b="1" lang="en" sz="1600">
                <a:solidFill>
                  <a:schemeClr val="dk1"/>
                </a:solidFill>
                <a:highlight>
                  <a:schemeClr val="lt1"/>
                </a:highlight>
                <a:latin typeface="Helvetica Neue"/>
                <a:ea typeface="Helvetica Neue"/>
                <a:cs typeface="Helvetica Neue"/>
                <a:sym typeface="Helvetica Neue"/>
              </a:rPr>
              <a:t>Node.js</a:t>
            </a:r>
            <a:r>
              <a:rPr lang="en" sz="1600">
                <a:solidFill>
                  <a:schemeClr val="dk1"/>
                </a:solidFill>
                <a:highlight>
                  <a:schemeClr val="lt1"/>
                </a:highlight>
                <a:latin typeface="Helvetica Neue Light"/>
                <a:ea typeface="Helvetica Neue Light"/>
                <a:cs typeface="Helvetica Neue Light"/>
                <a:sym typeface="Helvetica Neue Light"/>
              </a:rPr>
              <a:t>, listar estos datos representándolos en la consola.</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Con el mismo proyecto, incorporar un usuario más: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600">
                <a:solidFill>
                  <a:schemeClr val="dk1"/>
                </a:solidFill>
                <a:highlight>
                  <a:schemeClr val="lt1"/>
                </a:highlight>
                <a:latin typeface="Helvetica Neue Light"/>
                <a:ea typeface="Helvetica Neue Light"/>
                <a:cs typeface="Helvetica Neue Light"/>
                <a:sym typeface="Helvetica Neue Light"/>
              </a:rPr>
              <a:t> nombre: 'Federico', apellido: 'Perez', dni: '320118321'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 sz="1600">
                <a:solidFill>
                  <a:schemeClr val="dk1"/>
                </a:solidFill>
                <a:highlight>
                  <a:schemeClr val="lt1"/>
                </a:highlight>
                <a:latin typeface="Helvetica Neue Light"/>
                <a:ea typeface="Helvetica Neue Light"/>
                <a:cs typeface="Helvetica Neue Light"/>
                <a:sym typeface="Helvetica Neue Light"/>
              </a:rPr>
              <a:t>Utilizar sintaxis de Promesas con async await e import para la importación de módulos.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Con </a:t>
            </a:r>
            <a:r>
              <a:rPr b="1" lang="en" sz="1600">
                <a:solidFill>
                  <a:schemeClr val="dk1"/>
                </a:solidFill>
                <a:highlight>
                  <a:schemeClr val="lt1"/>
                </a:highlight>
                <a:latin typeface="Helvetica Neue"/>
                <a:ea typeface="Helvetica Neue"/>
                <a:cs typeface="Helvetica Neue"/>
                <a:sym typeface="Helvetica Neue"/>
              </a:rPr>
              <a:t>Compass</a:t>
            </a:r>
            <a:r>
              <a:rPr lang="en" sz="1600">
                <a:solidFill>
                  <a:schemeClr val="dk1"/>
                </a:solidFill>
                <a:highlight>
                  <a:schemeClr val="lt1"/>
                </a:highlight>
                <a:latin typeface="Helvetica Neue Light"/>
                <a:ea typeface="Helvetica Neue Light"/>
                <a:cs typeface="Helvetica Neue Light"/>
                <a:sym typeface="Helvetica Neue Light"/>
              </a:rPr>
              <a:t> borrar al usuario llamado Tomas.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lang="en" sz="1600">
                <a:solidFill>
                  <a:schemeClr val="dk1"/>
                </a:solidFill>
                <a:highlight>
                  <a:schemeClr val="lt1"/>
                </a:highlight>
                <a:latin typeface="Helvetica Neue Light"/>
                <a:ea typeface="Helvetica Neue Light"/>
                <a:cs typeface="Helvetica Neue Light"/>
                <a:sym typeface="Helvetica Neue Light"/>
              </a:rPr>
              <a:t>Con </a:t>
            </a:r>
            <a:r>
              <a:rPr b="1" lang="en" sz="1600">
                <a:solidFill>
                  <a:schemeClr val="dk1"/>
                </a:solidFill>
                <a:highlight>
                  <a:schemeClr val="lt1"/>
                </a:highlight>
                <a:latin typeface="Helvetica Neue"/>
                <a:ea typeface="Helvetica Neue"/>
                <a:cs typeface="Helvetica Neue"/>
                <a:sym typeface="Helvetica Neue"/>
              </a:rPr>
              <a:t>Mongo CLI</a:t>
            </a:r>
            <a:r>
              <a:rPr lang="en" sz="1600">
                <a:solidFill>
                  <a:schemeClr val="dk1"/>
                </a:solidFill>
                <a:highlight>
                  <a:schemeClr val="lt1"/>
                </a:highlight>
                <a:latin typeface="Helvetica Neue Light"/>
                <a:ea typeface="Helvetica Neue Light"/>
                <a:cs typeface="Helvetica Neue Light"/>
                <a:sym typeface="Helvetica Neue Light"/>
              </a:rPr>
              <a:t> actualizar el usuario llamado 'Carlos' al nombre 'Juan Carlos' y luego listar los documentos finales.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35" name="Google Shape;435;p59"/>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6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E8E7E3"/>
                </a:solidFill>
              </a:rPr>
              <a:t>☕ </a:t>
            </a:r>
            <a:endParaRPr sz="6000">
              <a:solidFill>
                <a:srgbClr val="E8E7E3"/>
              </a:solidFill>
            </a:endParaRPr>
          </a:p>
          <a:p>
            <a:pPr indent="0" lvl="0" marL="0" rtl="0" algn="ctr">
              <a:spcBef>
                <a:spcPts val="0"/>
              </a:spcBef>
              <a:spcAft>
                <a:spcPts val="0"/>
              </a:spcAft>
              <a:buNone/>
            </a:pPr>
            <a:r>
              <a:rPr i="1" lang="en"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pic>
        <p:nvPicPr>
          <p:cNvPr id="445" name="Google Shape;445;p61"/>
          <p:cNvPicPr preferRelativeResize="0"/>
          <p:nvPr/>
        </p:nvPicPr>
        <p:blipFill>
          <a:blip r:embed="rId4">
            <a:alphaModFix/>
          </a:blip>
          <a:stretch>
            <a:fillRect/>
          </a:stretch>
        </p:blipFill>
        <p:spPr>
          <a:xfrm>
            <a:off x="75" y="0"/>
            <a:ext cx="9144000" cy="4501875"/>
          </a:xfrm>
          <a:prstGeom prst="rect">
            <a:avLst/>
          </a:prstGeom>
          <a:noFill/>
          <a:ln>
            <a:noFill/>
          </a:ln>
        </p:spPr>
      </p:pic>
      <p:sp>
        <p:nvSpPr>
          <p:cNvPr id="446" name="Google Shape;446;p61"/>
          <p:cNvSpPr txBox="1"/>
          <p:nvPr/>
        </p:nvSpPr>
        <p:spPr>
          <a:xfrm>
            <a:off x="1798000" y="1628450"/>
            <a:ext cx="7702200" cy="11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Firebase</a:t>
            </a:r>
            <a:endParaRPr i="1" sz="3600">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nvSpPr>
        <p:spPr>
          <a:xfrm>
            <a:off x="3200500" y="480725"/>
            <a:ext cx="5730000" cy="8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¿Qué es y cómo usarlo?</a:t>
            </a:r>
            <a:endParaRPr i="1" sz="3600">
              <a:latin typeface="Anton"/>
              <a:ea typeface="Anton"/>
              <a:cs typeface="Anton"/>
              <a:sym typeface="Anton"/>
            </a:endParaRPr>
          </a:p>
        </p:txBody>
      </p:sp>
      <p:pic>
        <p:nvPicPr>
          <p:cNvPr id="452" name="Google Shape;45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3" name="Google Shape;453;p62"/>
          <p:cNvSpPr txBox="1"/>
          <p:nvPr/>
        </p:nvSpPr>
        <p:spPr>
          <a:xfrm>
            <a:off x="317500" y="1698175"/>
            <a:ext cx="8358900" cy="315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Firebase es una </a:t>
            </a:r>
            <a:r>
              <a:rPr b="1" lang="en" sz="1800">
                <a:solidFill>
                  <a:schemeClr val="dk1"/>
                </a:solidFill>
                <a:highlight>
                  <a:schemeClr val="lt1"/>
                </a:highlight>
                <a:latin typeface="Helvetica Neue"/>
                <a:ea typeface="Helvetica Neue"/>
                <a:cs typeface="Helvetica Neue"/>
                <a:sym typeface="Helvetica Neue"/>
              </a:rPr>
              <a:t>plataforma</a:t>
            </a:r>
            <a:r>
              <a:rPr lang="en" sz="1800">
                <a:solidFill>
                  <a:schemeClr val="dk1"/>
                </a:solidFill>
                <a:highlight>
                  <a:schemeClr val="lt1"/>
                </a:highlight>
                <a:latin typeface="Helvetica Neue Light"/>
                <a:ea typeface="Helvetica Neue Light"/>
                <a:cs typeface="Helvetica Neue Light"/>
                <a:sym typeface="Helvetica Neue Light"/>
              </a:rPr>
              <a:t> para el </a:t>
            </a:r>
            <a:r>
              <a:rPr b="1" lang="en" sz="1800">
                <a:solidFill>
                  <a:schemeClr val="dk1"/>
                </a:solidFill>
                <a:highlight>
                  <a:schemeClr val="lt1"/>
                </a:highlight>
                <a:latin typeface="Helvetica Neue"/>
                <a:ea typeface="Helvetica Neue"/>
                <a:cs typeface="Helvetica Neue"/>
                <a:sym typeface="Helvetica Neue"/>
              </a:rPr>
              <a:t>desarrollo de aplicaciones web</a:t>
            </a:r>
            <a:r>
              <a:rPr lang="en" sz="1800">
                <a:solidFill>
                  <a:schemeClr val="dk1"/>
                </a:solidFill>
                <a:highlight>
                  <a:schemeClr val="lt1"/>
                </a:highlight>
                <a:latin typeface="Helvetica Neue Light"/>
                <a:ea typeface="Helvetica Neue Light"/>
                <a:cs typeface="Helvetica Neue Light"/>
                <a:sym typeface="Helvetica Neue Light"/>
              </a:rPr>
              <a:t> y </a:t>
            </a:r>
            <a:r>
              <a:rPr b="1" lang="en" sz="1800">
                <a:solidFill>
                  <a:schemeClr val="dk1"/>
                </a:solidFill>
                <a:highlight>
                  <a:schemeClr val="lt1"/>
                </a:highlight>
                <a:latin typeface="Helvetica Neue"/>
                <a:ea typeface="Helvetica Neue"/>
                <a:cs typeface="Helvetica Neue"/>
                <a:sym typeface="Helvetica Neue"/>
              </a:rPr>
              <a:t>móviles </a:t>
            </a:r>
            <a:r>
              <a:rPr lang="en" sz="1800">
                <a:solidFill>
                  <a:schemeClr val="dk1"/>
                </a:solidFill>
                <a:highlight>
                  <a:schemeClr val="lt1"/>
                </a:highlight>
                <a:latin typeface="Helvetica Neue Light"/>
                <a:ea typeface="Helvetica Neue Light"/>
                <a:cs typeface="Helvetica Neue Light"/>
                <a:sym typeface="Helvetica Neue Light"/>
              </a:rPr>
              <a:t>desarrollada por James Tamplin y Andrew Lee en 2011 y adquirida por Google en 2014, empezando con su producto base: </a:t>
            </a:r>
            <a:r>
              <a:rPr b="1" lang="en" sz="1800">
                <a:solidFill>
                  <a:schemeClr val="dk1"/>
                </a:solidFill>
                <a:highlight>
                  <a:schemeClr val="lt1"/>
                </a:highlight>
                <a:latin typeface="Helvetica Neue"/>
                <a:ea typeface="Helvetica Neue"/>
                <a:cs typeface="Helvetica Neue"/>
                <a:sym typeface="Helvetica Neue"/>
              </a:rPr>
              <a:t>base de datos en tiempo real</a:t>
            </a:r>
            <a:r>
              <a:rPr lang="en"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Firebase permite que, en lugar de hacer peticiones AJAX, el usuario se conecte a la base de datos y automáticamente envíe los datos.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Firebase puede ser administrado por cualquier aplicación backend y hay múltiples dependencias disponibles para lograr la conexión en cualquier plataforma.</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54" name="Google Shape;454;p62"/>
          <p:cNvPicPr preferRelativeResize="0"/>
          <p:nvPr/>
        </p:nvPicPr>
        <p:blipFill>
          <a:blip r:embed="rId4">
            <a:alphaModFix/>
          </a:blip>
          <a:stretch>
            <a:fillRect/>
          </a:stretch>
        </p:blipFill>
        <p:spPr>
          <a:xfrm>
            <a:off x="469900" y="202750"/>
            <a:ext cx="2801524" cy="1400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3"/>
          <p:cNvSpPr txBox="1"/>
          <p:nvPr/>
        </p:nvSpPr>
        <p:spPr>
          <a:xfrm>
            <a:off x="2934650" y="202750"/>
            <a:ext cx="42498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Firebase: Ventajas</a:t>
            </a:r>
            <a:endParaRPr i="1" sz="3600">
              <a:latin typeface="Anton"/>
              <a:ea typeface="Anton"/>
              <a:cs typeface="Anton"/>
              <a:sym typeface="Anton"/>
            </a:endParaRPr>
          </a:p>
        </p:txBody>
      </p:sp>
      <p:pic>
        <p:nvPicPr>
          <p:cNvPr id="460" name="Google Shape;460;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1" name="Google Shape;461;p63"/>
          <p:cNvSpPr txBox="1"/>
          <p:nvPr/>
        </p:nvSpPr>
        <p:spPr>
          <a:xfrm>
            <a:off x="341275" y="1106425"/>
            <a:ext cx="8358900" cy="4036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 sz="1800">
                <a:solidFill>
                  <a:schemeClr val="dk1"/>
                </a:solidFill>
                <a:highlight>
                  <a:schemeClr val="lt1"/>
                </a:highlight>
                <a:latin typeface="Helvetica Neue Light"/>
                <a:ea typeface="Helvetica Neue Light"/>
                <a:cs typeface="Helvetica Neue Light"/>
                <a:sym typeface="Helvetica Neue Light"/>
              </a:rPr>
              <a:t>No necesitamos casarnos con Firebase, </a:t>
            </a:r>
            <a:r>
              <a:rPr b="1" lang="en" sz="1800">
                <a:solidFill>
                  <a:schemeClr val="dk1"/>
                </a:solidFill>
                <a:highlight>
                  <a:schemeClr val="lt1"/>
                </a:highlight>
                <a:latin typeface="Helvetica Neue"/>
                <a:ea typeface="Helvetica Neue"/>
                <a:cs typeface="Helvetica Neue"/>
                <a:sym typeface="Helvetica Neue"/>
              </a:rPr>
              <a:t>se usa lo que se necesita</a:t>
            </a:r>
            <a:r>
              <a:rPr lang="en" sz="1800">
                <a:solidFill>
                  <a:schemeClr val="dk1"/>
                </a:solidFill>
                <a:highlight>
                  <a:schemeClr val="lt1"/>
                </a:highlight>
                <a:latin typeface="Helvetica Neue Light"/>
                <a:ea typeface="Helvetica Neue Light"/>
                <a:cs typeface="Helvetica Neue Light"/>
                <a:sym typeface="Helvetica Neue Light"/>
              </a:rPr>
              <a:t> (por ejemplo quiero sólo Cloud Functions y Remote Config, pero no Real Time database).</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Usa Cloud Storage</a:t>
            </a:r>
            <a:r>
              <a:rPr lang="en" sz="1800">
                <a:solidFill>
                  <a:schemeClr val="dk1"/>
                </a:solidFill>
                <a:highlight>
                  <a:schemeClr val="lt1"/>
                </a:highlight>
                <a:latin typeface="Helvetica Neue Light"/>
                <a:ea typeface="Helvetica Neue Light"/>
                <a:cs typeface="Helvetica Neue Light"/>
                <a:sym typeface="Helvetica Neue Light"/>
              </a:rPr>
              <a:t>: base de datos para que usuarios puedan compartir ficheros e imágenes, sin necesidad de hacer bases de datos propias, que para imágenes a veces puede ser un poco ‘tedioso’.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Usa Cloud Functions</a:t>
            </a:r>
            <a:r>
              <a:rPr lang="en" sz="1800">
                <a:solidFill>
                  <a:schemeClr val="dk1"/>
                </a:solidFill>
                <a:highlight>
                  <a:schemeClr val="lt1"/>
                </a:highlight>
                <a:latin typeface="Helvetica Neue Light"/>
                <a:ea typeface="Helvetica Neue Light"/>
                <a:cs typeface="Helvetica Neue Light"/>
                <a:sym typeface="Helvetica Neue Light"/>
              </a:rPr>
              <a:t>: con esto nos ahorramos toda la infraestructura de backend. Es lo que más cobra Google, ya que sabe que es en lo que más ahorramos. Con el plan Blaze con las CF puedes hacer llamadas a tu API, no hay firewalls.</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62" name="Google Shape;462;p63"/>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63" name="Google Shape;463;p63"/>
          <p:cNvPicPr preferRelativeResize="0"/>
          <p:nvPr/>
        </p:nvPicPr>
        <p:blipFill>
          <a:blip r:embed="rId5">
            <a:alphaModFix/>
          </a:blip>
          <a:stretch>
            <a:fillRect/>
          </a:stretch>
        </p:blipFill>
        <p:spPr>
          <a:xfrm>
            <a:off x="743449" y="139813"/>
            <a:ext cx="2077587" cy="937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8"/>
          <p:cNvSpPr txBox="1"/>
          <p:nvPr/>
        </p:nvSpPr>
        <p:spPr>
          <a:xfrm>
            <a:off x="0" y="167900"/>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DBaaS: DataBase As A Service</a:t>
            </a:r>
            <a:endParaRPr i="1" sz="3600">
              <a:solidFill>
                <a:srgbClr val="E0FF00"/>
              </a:solidFill>
              <a:latin typeface="Anton"/>
              <a:ea typeface="Anton"/>
              <a:cs typeface="Anton"/>
              <a:sym typeface="Anton"/>
            </a:endParaRPr>
          </a:p>
        </p:txBody>
      </p:sp>
      <p:pic>
        <p:nvPicPr>
          <p:cNvPr id="143" name="Google Shape;143;p28"/>
          <p:cNvPicPr preferRelativeResize="0"/>
          <p:nvPr/>
        </p:nvPicPr>
        <p:blipFill>
          <a:blip r:embed="rId4">
            <a:alphaModFix/>
          </a:blip>
          <a:stretch>
            <a:fillRect/>
          </a:stretch>
        </p:blipFill>
        <p:spPr>
          <a:xfrm>
            <a:off x="1859000" y="826475"/>
            <a:ext cx="5426000" cy="361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67" name="Shape 467"/>
        <p:cNvGrpSpPr/>
        <p:nvPr/>
      </p:nvGrpSpPr>
      <p:grpSpPr>
        <a:xfrm>
          <a:off x="0" y="0"/>
          <a:ext cx="0" cy="0"/>
          <a:chOff x="0" y="0"/>
          <a:chExt cx="0" cy="0"/>
        </a:xfrm>
      </p:grpSpPr>
      <p:pic>
        <p:nvPicPr>
          <p:cNvPr id="468" name="Google Shape;468;p64"/>
          <p:cNvPicPr preferRelativeResize="0"/>
          <p:nvPr/>
        </p:nvPicPr>
        <p:blipFill>
          <a:blip r:embed="rId3">
            <a:alphaModFix/>
          </a:blip>
          <a:stretch>
            <a:fillRect/>
          </a:stretch>
        </p:blipFill>
        <p:spPr>
          <a:xfrm>
            <a:off x="630554" y="677050"/>
            <a:ext cx="7882892" cy="4237050"/>
          </a:xfrm>
          <a:prstGeom prst="rect">
            <a:avLst/>
          </a:prstGeom>
          <a:noFill/>
          <a:ln>
            <a:noFill/>
          </a:ln>
          <a:effectLst>
            <a:outerShdw blurRad="57150" rotWithShape="0" algn="bl" dir="5400000" dist="19050">
              <a:srgbClr val="000000">
                <a:alpha val="50000"/>
              </a:srgbClr>
            </a:outerShdw>
          </a:effectLst>
        </p:spPr>
      </p:pic>
      <p:sp>
        <p:nvSpPr>
          <p:cNvPr id="469" name="Google Shape;469;p64"/>
          <p:cNvSpPr txBox="1"/>
          <p:nvPr/>
        </p:nvSpPr>
        <p:spPr>
          <a:xfrm>
            <a:off x="630550" y="126550"/>
            <a:ext cx="69375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Firebase Website: </a:t>
            </a:r>
            <a:r>
              <a:rPr i="1" lang="en" sz="2600" u="sng">
                <a:solidFill>
                  <a:schemeClr val="hlink"/>
                </a:solidFill>
                <a:latin typeface="Anton"/>
                <a:ea typeface="Anton"/>
                <a:cs typeface="Anton"/>
                <a:sym typeface="Anton"/>
                <a:hlinkClick r:id="rId4"/>
              </a:rPr>
              <a:t>https://firebase.google.com/</a:t>
            </a:r>
            <a:endParaRPr i="1" sz="2600">
              <a:latin typeface="Anton"/>
              <a:ea typeface="Anton"/>
              <a:cs typeface="Anton"/>
              <a:sym typeface="Anton"/>
            </a:endParaRPr>
          </a:p>
        </p:txBody>
      </p:sp>
      <p:pic>
        <p:nvPicPr>
          <p:cNvPr id="470" name="Google Shape;470;p64"/>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65"/>
          <p:cNvSpPr txBox="1"/>
          <p:nvPr/>
        </p:nvSpPr>
        <p:spPr>
          <a:xfrm>
            <a:off x="0" y="399675"/>
            <a:ext cx="91440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Firebase y Node.js</a:t>
            </a:r>
            <a:endParaRPr i="1" sz="3600">
              <a:solidFill>
                <a:srgbClr val="E0FF00"/>
              </a:solidFill>
              <a:latin typeface="Anton"/>
              <a:ea typeface="Anton"/>
              <a:cs typeface="Anton"/>
              <a:sym typeface="Anton"/>
            </a:endParaRPr>
          </a:p>
        </p:txBody>
      </p:sp>
      <p:pic>
        <p:nvPicPr>
          <p:cNvPr id="476" name="Google Shape;476;p65"/>
          <p:cNvPicPr preferRelativeResize="0"/>
          <p:nvPr/>
        </p:nvPicPr>
        <p:blipFill>
          <a:blip r:embed="rId4">
            <a:alphaModFix/>
          </a:blip>
          <a:stretch>
            <a:fillRect/>
          </a:stretch>
        </p:blipFill>
        <p:spPr>
          <a:xfrm>
            <a:off x="975137" y="1213100"/>
            <a:ext cx="7193725" cy="2865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nvSpPr>
        <p:spPr>
          <a:xfrm>
            <a:off x="2335525" y="202750"/>
            <a:ext cx="51606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CRUD API usando Firebase</a:t>
            </a:r>
            <a:endParaRPr i="1" sz="3600">
              <a:latin typeface="Anton"/>
              <a:ea typeface="Anton"/>
              <a:cs typeface="Anton"/>
              <a:sym typeface="Anton"/>
            </a:endParaRPr>
          </a:p>
        </p:txBody>
      </p:sp>
      <p:pic>
        <p:nvPicPr>
          <p:cNvPr id="482" name="Google Shape;482;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3" name="Google Shape;483;p66"/>
          <p:cNvSpPr txBox="1"/>
          <p:nvPr/>
        </p:nvSpPr>
        <p:spPr>
          <a:xfrm>
            <a:off x="341275" y="1030225"/>
            <a:ext cx="8358900" cy="4036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A modo de ejemplo de interacción de </a:t>
            </a:r>
            <a:r>
              <a:rPr b="1" lang="en" sz="2000">
                <a:solidFill>
                  <a:schemeClr val="dk1"/>
                </a:solidFill>
                <a:highlight>
                  <a:schemeClr val="lt1"/>
                </a:highlight>
                <a:latin typeface="Helvetica Neue"/>
                <a:ea typeface="Helvetica Neue"/>
                <a:cs typeface="Helvetica Neue"/>
                <a:sym typeface="Helvetica Neue"/>
              </a:rPr>
              <a:t>Node.js con Firebase</a:t>
            </a:r>
            <a:r>
              <a:rPr lang="en" sz="2000">
                <a:solidFill>
                  <a:schemeClr val="dk1"/>
                </a:solidFill>
                <a:highlight>
                  <a:schemeClr val="lt1"/>
                </a:highlight>
                <a:latin typeface="Helvetica Neue Light"/>
                <a:ea typeface="Helvetica Neue Light"/>
                <a:cs typeface="Helvetica Neue Light"/>
                <a:sym typeface="Helvetica Neue Light"/>
              </a:rPr>
              <a:t>, vamos a crear las operaciones necesarias que son: Crear, Leer, Actualizar y Borrar (o </a:t>
            </a:r>
            <a:r>
              <a:rPr b="1" lang="en" sz="2000">
                <a:solidFill>
                  <a:schemeClr val="dk1"/>
                </a:solidFill>
                <a:highlight>
                  <a:schemeClr val="lt1"/>
                </a:highlight>
                <a:latin typeface="Helvetica Neue"/>
                <a:ea typeface="Helvetica Neue"/>
                <a:cs typeface="Helvetica Neue"/>
                <a:sym typeface="Helvetica Neue"/>
              </a:rPr>
              <a:t>CRUD </a:t>
            </a:r>
            <a:r>
              <a:rPr lang="en" sz="2000">
                <a:solidFill>
                  <a:schemeClr val="dk1"/>
                </a:solidFill>
                <a:highlight>
                  <a:schemeClr val="lt1"/>
                </a:highlight>
                <a:latin typeface="Helvetica Neue Light"/>
                <a:ea typeface="Helvetica Neue Light"/>
                <a:cs typeface="Helvetica Neue Light"/>
                <a:sym typeface="Helvetica Neue Light"/>
              </a:rPr>
              <a:t>por sus siglas en inglés).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En </a:t>
            </a:r>
            <a:r>
              <a:rPr b="1" lang="en" sz="2000">
                <a:solidFill>
                  <a:schemeClr val="dk1"/>
                </a:solidFill>
                <a:highlight>
                  <a:schemeClr val="lt1"/>
                </a:highlight>
                <a:latin typeface="Helvetica Neue"/>
                <a:ea typeface="Helvetica Neue"/>
                <a:cs typeface="Helvetica Neue"/>
                <a:sym typeface="Helvetica Neue"/>
              </a:rPr>
              <a:t>Firebase</a:t>
            </a:r>
            <a:r>
              <a:rPr lang="en" sz="2000">
                <a:solidFill>
                  <a:schemeClr val="dk1"/>
                </a:solidFill>
                <a:highlight>
                  <a:schemeClr val="lt1"/>
                </a:highlight>
                <a:latin typeface="Helvetica Neue Light"/>
                <a:ea typeface="Helvetica Neue Light"/>
                <a:cs typeface="Helvetica Neue Light"/>
                <a:sym typeface="Helvetica Neue Light"/>
              </a:rPr>
              <a:t> utilizaremos la opción </a:t>
            </a:r>
            <a:r>
              <a:rPr b="1" lang="en" sz="2000">
                <a:solidFill>
                  <a:schemeClr val="dk1"/>
                </a:solidFill>
                <a:highlight>
                  <a:schemeClr val="lt1"/>
                </a:highlight>
                <a:latin typeface="Helvetica Neue"/>
                <a:ea typeface="Helvetica Neue"/>
                <a:cs typeface="Helvetica Neue"/>
                <a:sym typeface="Helvetica Neue"/>
              </a:rPr>
              <a:t>Cloud Firestore</a:t>
            </a:r>
            <a:r>
              <a:rPr lang="en" sz="2000">
                <a:solidFill>
                  <a:schemeClr val="dk1"/>
                </a:solidFill>
                <a:highlight>
                  <a:schemeClr val="lt1"/>
                </a:highlight>
                <a:latin typeface="Helvetica Neue Light"/>
                <a:ea typeface="Helvetica Neue Light"/>
                <a:cs typeface="Helvetica Neue Light"/>
                <a:sym typeface="Helvetica Neue Light"/>
              </a:rPr>
              <a:t>. Esta base de datos NoSQL nos permite guardar los datos en forma de documentos y colecciones. Como ya habíamos visto, esto es similar al concepto de filas y columnas en las bases de datos SQL.</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Vamos a seguir a continuación una serie de pasos para configurar y poder acceder a </a:t>
            </a:r>
            <a:r>
              <a:rPr b="1" lang="en" sz="2000">
                <a:solidFill>
                  <a:schemeClr val="dk1"/>
                </a:solidFill>
                <a:highlight>
                  <a:schemeClr val="lt1"/>
                </a:highlight>
                <a:latin typeface="Helvetica Neue"/>
                <a:ea typeface="Helvetica Neue"/>
                <a:cs typeface="Helvetica Neue"/>
                <a:sym typeface="Helvetica Neue"/>
              </a:rPr>
              <a:t>Cloud Firestore</a:t>
            </a:r>
            <a:r>
              <a:rPr lang="en" sz="2000">
                <a:solidFill>
                  <a:schemeClr val="dk1"/>
                </a:solidFill>
                <a:highlight>
                  <a:schemeClr val="lt1"/>
                </a:highlight>
                <a:latin typeface="Helvetica Neue Light"/>
                <a:ea typeface="Helvetica Neue Light"/>
                <a:cs typeface="Helvetica Neue Light"/>
                <a:sym typeface="Helvetica Neue Light"/>
              </a:rPr>
              <a:t> de </a:t>
            </a:r>
            <a:r>
              <a:rPr b="1" lang="en" sz="2000">
                <a:solidFill>
                  <a:schemeClr val="dk1"/>
                </a:solidFill>
                <a:highlight>
                  <a:schemeClr val="lt1"/>
                </a:highlight>
                <a:latin typeface="Helvetica Neue"/>
                <a:ea typeface="Helvetica Neue"/>
                <a:cs typeface="Helvetica Neue"/>
                <a:sym typeface="Helvetica Neue"/>
              </a:rPr>
              <a:t>Firebase</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484" name="Google Shape;484;p66"/>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485" name="Google Shape;485;p66"/>
          <p:cNvPicPr preferRelativeResize="0"/>
          <p:nvPr/>
        </p:nvPicPr>
        <p:blipFill>
          <a:blip r:embed="rId5">
            <a:alphaModFix/>
          </a:blip>
          <a:stretch>
            <a:fillRect/>
          </a:stretch>
        </p:blipFill>
        <p:spPr>
          <a:xfrm>
            <a:off x="211650" y="165927"/>
            <a:ext cx="2010001" cy="842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9" name="Shape 489"/>
        <p:cNvGrpSpPr/>
        <p:nvPr/>
      </p:nvGrpSpPr>
      <p:grpSpPr>
        <a:xfrm>
          <a:off x="0" y="0"/>
          <a:ext cx="0" cy="0"/>
          <a:chOff x="0" y="0"/>
          <a:chExt cx="0" cy="0"/>
        </a:xfrm>
      </p:grpSpPr>
      <p:sp>
        <p:nvSpPr>
          <p:cNvPr id="490" name="Google Shape;490;p67"/>
          <p:cNvSpPr txBox="1"/>
          <p:nvPr/>
        </p:nvSpPr>
        <p:spPr>
          <a:xfrm>
            <a:off x="1702850" y="202750"/>
            <a:ext cx="65370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Creando un proyecto en Firebase</a:t>
            </a:r>
            <a:endParaRPr i="1" sz="3600">
              <a:latin typeface="Anton"/>
              <a:ea typeface="Anton"/>
              <a:cs typeface="Anton"/>
              <a:sym typeface="Anton"/>
            </a:endParaRPr>
          </a:p>
        </p:txBody>
      </p:sp>
      <p:pic>
        <p:nvPicPr>
          <p:cNvPr id="491" name="Google Shape;491;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2" name="Google Shape;492;p67"/>
          <p:cNvSpPr txBox="1"/>
          <p:nvPr/>
        </p:nvSpPr>
        <p:spPr>
          <a:xfrm>
            <a:off x="341275" y="877825"/>
            <a:ext cx="8358900" cy="9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Helvetica Neue Light"/>
                <a:ea typeface="Helvetica Neue Light"/>
                <a:cs typeface="Helvetica Neue Light"/>
                <a:sym typeface="Helvetica Neue Light"/>
              </a:rPr>
              <a:t>Vamos a empezar a configurar nuestro entorno, ingresando en la Consola de Firebase: </a:t>
            </a:r>
            <a:r>
              <a:rPr lang="en" sz="2000" u="sng">
                <a:solidFill>
                  <a:schemeClr val="hlink"/>
                </a:solidFill>
                <a:latin typeface="Helvetica Neue Light"/>
                <a:ea typeface="Helvetica Neue Light"/>
                <a:cs typeface="Helvetica Neue Light"/>
                <a:sym typeface="Helvetica Neue Light"/>
                <a:hlinkClick r:id="rId4"/>
              </a:rPr>
              <a:t>https://console.firebase.google.com/u/0/</a:t>
            </a:r>
            <a:endParaRPr sz="2000">
              <a:solidFill>
                <a:schemeClr val="dk1"/>
              </a:solidFill>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2000">
              <a:solidFill>
                <a:schemeClr val="dk1"/>
              </a:solidFill>
              <a:latin typeface="Helvetica Neue"/>
              <a:ea typeface="Helvetica Neue"/>
              <a:cs typeface="Helvetica Neue"/>
              <a:sym typeface="Helvetica Neue"/>
            </a:endParaRPr>
          </a:p>
        </p:txBody>
      </p:sp>
      <p:pic>
        <p:nvPicPr>
          <p:cNvPr id="493" name="Google Shape;493;p67"/>
          <p:cNvPicPr preferRelativeResize="0"/>
          <p:nvPr/>
        </p:nvPicPr>
        <p:blipFill>
          <a:blip r:embed="rId5">
            <a:alphaModFix/>
          </a:blip>
          <a:stretch>
            <a:fillRect/>
          </a:stretch>
        </p:blipFill>
        <p:spPr>
          <a:xfrm>
            <a:off x="236300" y="227925"/>
            <a:ext cx="1466550" cy="614750"/>
          </a:xfrm>
          <a:prstGeom prst="rect">
            <a:avLst/>
          </a:prstGeom>
          <a:noFill/>
          <a:ln>
            <a:noFill/>
          </a:ln>
          <a:effectLst>
            <a:outerShdw blurRad="57150" rotWithShape="0" algn="bl" dir="5400000" dist="19050">
              <a:srgbClr val="000000">
                <a:alpha val="50000"/>
              </a:srgbClr>
            </a:outerShdw>
          </a:effectLst>
        </p:spPr>
      </p:pic>
      <p:pic>
        <p:nvPicPr>
          <p:cNvPr id="494" name="Google Shape;494;p67"/>
          <p:cNvPicPr preferRelativeResize="0"/>
          <p:nvPr/>
        </p:nvPicPr>
        <p:blipFill>
          <a:blip r:embed="rId6">
            <a:alphaModFix/>
          </a:blip>
          <a:stretch>
            <a:fillRect/>
          </a:stretch>
        </p:blipFill>
        <p:spPr>
          <a:xfrm>
            <a:off x="1574512" y="1726275"/>
            <a:ext cx="5994976" cy="3222300"/>
          </a:xfrm>
          <a:prstGeom prst="rect">
            <a:avLst/>
          </a:prstGeom>
          <a:noFill/>
          <a:ln>
            <a:noFill/>
          </a:ln>
          <a:effectLst>
            <a:outerShdw blurRad="57150" rotWithShape="0" algn="bl" dir="5400000" dist="19050">
              <a:srgbClr val="000000">
                <a:alpha val="50000"/>
              </a:srgbClr>
            </a:outerShdw>
          </a:effectLst>
        </p:spPr>
      </p:pic>
      <p:sp>
        <p:nvSpPr>
          <p:cNvPr id="495" name="Google Shape;495;p67"/>
          <p:cNvSpPr/>
          <p:nvPr/>
        </p:nvSpPr>
        <p:spPr>
          <a:xfrm>
            <a:off x="3012325" y="2902300"/>
            <a:ext cx="676800" cy="509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7"/>
          <p:cNvSpPr/>
          <p:nvPr/>
        </p:nvSpPr>
        <p:spPr>
          <a:xfrm>
            <a:off x="3776675" y="3072700"/>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0" name="Shape 500"/>
        <p:cNvGrpSpPr/>
        <p:nvPr/>
      </p:nvGrpSpPr>
      <p:grpSpPr>
        <a:xfrm>
          <a:off x="0" y="0"/>
          <a:ext cx="0" cy="0"/>
          <a:chOff x="0" y="0"/>
          <a:chExt cx="0" cy="0"/>
        </a:xfrm>
      </p:grpSpPr>
      <p:pic>
        <p:nvPicPr>
          <p:cNvPr id="501" name="Google Shape;501;p68"/>
          <p:cNvPicPr preferRelativeResize="0"/>
          <p:nvPr/>
        </p:nvPicPr>
        <p:blipFill>
          <a:blip r:embed="rId3">
            <a:alphaModFix/>
          </a:blip>
          <a:stretch>
            <a:fillRect/>
          </a:stretch>
        </p:blipFill>
        <p:spPr>
          <a:xfrm>
            <a:off x="646062" y="799400"/>
            <a:ext cx="7851876" cy="4220370"/>
          </a:xfrm>
          <a:prstGeom prst="rect">
            <a:avLst/>
          </a:prstGeom>
          <a:noFill/>
          <a:ln>
            <a:noFill/>
          </a:ln>
          <a:effectLst>
            <a:outerShdw blurRad="57150" rotWithShape="0" algn="bl" dir="5400000" dist="19050">
              <a:srgbClr val="000000">
                <a:alpha val="50000"/>
              </a:srgbClr>
            </a:outerShdw>
          </a:effectLst>
        </p:spPr>
      </p:pic>
      <p:pic>
        <p:nvPicPr>
          <p:cNvPr id="502" name="Google Shape;502;p6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03" name="Google Shape;503;p68"/>
          <p:cNvSpPr/>
          <p:nvPr/>
        </p:nvSpPr>
        <p:spPr>
          <a:xfrm>
            <a:off x="1798825" y="1390200"/>
            <a:ext cx="854700" cy="21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8"/>
          <p:cNvSpPr/>
          <p:nvPr/>
        </p:nvSpPr>
        <p:spPr>
          <a:xfrm rot="5400000">
            <a:off x="3734000" y="1218575"/>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8"/>
          <p:cNvSpPr/>
          <p:nvPr/>
        </p:nvSpPr>
        <p:spPr>
          <a:xfrm>
            <a:off x="4293925" y="2924975"/>
            <a:ext cx="2876400" cy="150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8"/>
          <p:cNvSpPr/>
          <p:nvPr/>
        </p:nvSpPr>
        <p:spPr>
          <a:xfrm rot="-5403219">
            <a:off x="1524637" y="1615031"/>
            <a:ext cx="3204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8"/>
          <p:cNvSpPr/>
          <p:nvPr/>
        </p:nvSpPr>
        <p:spPr>
          <a:xfrm>
            <a:off x="3351000" y="1568675"/>
            <a:ext cx="721200" cy="214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8"/>
          <p:cNvSpPr txBox="1"/>
          <p:nvPr/>
        </p:nvSpPr>
        <p:spPr>
          <a:xfrm>
            <a:off x="1520025" y="18128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1</a:t>
            </a:r>
            <a:endParaRPr b="1" sz="2100">
              <a:solidFill>
                <a:srgbClr val="FF0000"/>
              </a:solidFill>
            </a:endParaRPr>
          </a:p>
        </p:txBody>
      </p:sp>
      <p:sp>
        <p:nvSpPr>
          <p:cNvPr id="509" name="Google Shape;509;p68"/>
          <p:cNvSpPr txBox="1"/>
          <p:nvPr/>
        </p:nvSpPr>
        <p:spPr>
          <a:xfrm>
            <a:off x="4002925" y="10022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2</a:t>
            </a:r>
            <a:endParaRPr b="1" sz="2100">
              <a:solidFill>
                <a:srgbClr val="FF0000"/>
              </a:solidFill>
            </a:endParaRPr>
          </a:p>
        </p:txBody>
      </p:sp>
      <p:sp>
        <p:nvSpPr>
          <p:cNvPr id="510" name="Google Shape;510;p68"/>
          <p:cNvSpPr txBox="1"/>
          <p:nvPr/>
        </p:nvSpPr>
        <p:spPr>
          <a:xfrm>
            <a:off x="7152225" y="27725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3</a:t>
            </a:r>
            <a:endParaRPr b="1" sz="2100">
              <a:solidFill>
                <a:srgbClr val="FF0000"/>
              </a:solidFill>
            </a:endParaRPr>
          </a:p>
        </p:txBody>
      </p:sp>
      <p:sp>
        <p:nvSpPr>
          <p:cNvPr id="511" name="Google Shape;511;p68"/>
          <p:cNvSpPr txBox="1"/>
          <p:nvPr/>
        </p:nvSpPr>
        <p:spPr>
          <a:xfrm>
            <a:off x="1074000" y="126550"/>
            <a:ext cx="64224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Firebase: configuración del proyecto</a:t>
            </a:r>
            <a:endParaRPr i="1" sz="2600">
              <a:latin typeface="Anton"/>
              <a:ea typeface="Anton"/>
              <a:cs typeface="Anton"/>
              <a:sym typeface="Anton"/>
            </a:endParaRPr>
          </a:p>
        </p:txBody>
      </p:sp>
      <p:pic>
        <p:nvPicPr>
          <p:cNvPr id="512" name="Google Shape;512;p68"/>
          <p:cNvPicPr preferRelativeResize="0"/>
          <p:nvPr/>
        </p:nvPicPr>
        <p:blipFill>
          <a:blip r:embed="rId5">
            <a:alphaModFix/>
          </a:blip>
          <a:stretch>
            <a:fillRect/>
          </a:stretch>
        </p:blipFill>
        <p:spPr>
          <a:xfrm>
            <a:off x="646050" y="126550"/>
            <a:ext cx="427950" cy="518075"/>
          </a:xfrm>
          <a:prstGeom prst="rect">
            <a:avLst/>
          </a:prstGeom>
          <a:noFill/>
          <a:ln>
            <a:noFill/>
          </a:ln>
          <a:effectLst>
            <a:outerShdw blurRad="57150" rotWithShape="0" algn="bl" dir="5400000" dist="19050">
              <a:srgbClr val="000000">
                <a:alpha val="50000"/>
              </a:srgbClr>
            </a:outerShdw>
          </a:effectLst>
        </p:spPr>
      </p:pic>
      <p:sp>
        <p:nvSpPr>
          <p:cNvPr id="513" name="Google Shape;513;p68"/>
          <p:cNvSpPr/>
          <p:nvPr/>
        </p:nvSpPr>
        <p:spPr>
          <a:xfrm>
            <a:off x="4161050" y="4445125"/>
            <a:ext cx="1582800" cy="330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8"/>
          <p:cNvSpPr txBox="1"/>
          <p:nvPr/>
        </p:nvSpPr>
        <p:spPr>
          <a:xfrm>
            <a:off x="5819850" y="4356475"/>
            <a:ext cx="39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4</a:t>
            </a:r>
            <a:endParaRPr b="1" sz="210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8" name="Shape 518"/>
        <p:cNvGrpSpPr/>
        <p:nvPr/>
      </p:nvGrpSpPr>
      <p:grpSpPr>
        <a:xfrm>
          <a:off x="0" y="0"/>
          <a:ext cx="0" cy="0"/>
          <a:chOff x="0" y="0"/>
          <a:chExt cx="0" cy="0"/>
        </a:xfrm>
      </p:grpSpPr>
      <p:pic>
        <p:nvPicPr>
          <p:cNvPr id="519" name="Google Shape;519;p69"/>
          <p:cNvPicPr preferRelativeResize="0"/>
          <p:nvPr/>
        </p:nvPicPr>
        <p:blipFill>
          <a:blip r:embed="rId3">
            <a:alphaModFix/>
          </a:blip>
          <a:stretch>
            <a:fillRect/>
          </a:stretch>
        </p:blipFill>
        <p:spPr>
          <a:xfrm>
            <a:off x="646050" y="799800"/>
            <a:ext cx="7851900" cy="4220366"/>
          </a:xfrm>
          <a:prstGeom prst="rect">
            <a:avLst/>
          </a:prstGeom>
          <a:noFill/>
          <a:ln>
            <a:noFill/>
          </a:ln>
          <a:effectLst>
            <a:outerShdw blurRad="57150" rotWithShape="0" algn="bl" dir="5400000" dist="19050">
              <a:srgbClr val="000000">
                <a:alpha val="50000"/>
              </a:srgbClr>
            </a:outerShdw>
          </a:effectLst>
        </p:spPr>
      </p:pic>
      <p:sp>
        <p:nvSpPr>
          <p:cNvPr id="520" name="Google Shape;520;p69"/>
          <p:cNvSpPr txBox="1"/>
          <p:nvPr/>
        </p:nvSpPr>
        <p:spPr>
          <a:xfrm>
            <a:off x="1074000" y="126550"/>
            <a:ext cx="64224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latin typeface="Anton"/>
                <a:ea typeface="Anton"/>
                <a:cs typeface="Anton"/>
                <a:sym typeface="Anton"/>
              </a:rPr>
              <a:t>Firebase: vista de la base de datos (Firestore Database)</a:t>
            </a:r>
            <a:endParaRPr i="1" sz="2200">
              <a:latin typeface="Anton"/>
              <a:ea typeface="Anton"/>
              <a:cs typeface="Anton"/>
              <a:sym typeface="Anton"/>
            </a:endParaRPr>
          </a:p>
        </p:txBody>
      </p:sp>
      <p:pic>
        <p:nvPicPr>
          <p:cNvPr id="521" name="Google Shape;521;p6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22" name="Google Shape;522;p69"/>
          <p:cNvSpPr/>
          <p:nvPr/>
        </p:nvSpPr>
        <p:spPr>
          <a:xfrm>
            <a:off x="717350" y="1984200"/>
            <a:ext cx="874500" cy="15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9"/>
          <p:cNvSpPr/>
          <p:nvPr/>
        </p:nvSpPr>
        <p:spPr>
          <a:xfrm rot="10800000">
            <a:off x="1713425" y="1948050"/>
            <a:ext cx="320100" cy="227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69"/>
          <p:cNvPicPr preferRelativeResize="0"/>
          <p:nvPr/>
        </p:nvPicPr>
        <p:blipFill>
          <a:blip r:embed="rId5">
            <a:alphaModFix/>
          </a:blip>
          <a:stretch>
            <a:fillRect/>
          </a:stretch>
        </p:blipFill>
        <p:spPr>
          <a:xfrm>
            <a:off x="646050" y="126550"/>
            <a:ext cx="427950" cy="518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28" name="Shape 528"/>
        <p:cNvGrpSpPr/>
        <p:nvPr/>
      </p:nvGrpSpPr>
      <p:grpSpPr>
        <a:xfrm>
          <a:off x="0" y="0"/>
          <a:ext cx="0" cy="0"/>
          <a:chOff x="0" y="0"/>
          <a:chExt cx="0" cy="0"/>
        </a:xfrm>
      </p:grpSpPr>
      <p:sp>
        <p:nvSpPr>
          <p:cNvPr id="529" name="Google Shape;529;p70"/>
          <p:cNvSpPr txBox="1"/>
          <p:nvPr/>
        </p:nvSpPr>
        <p:spPr>
          <a:xfrm>
            <a:off x="1398000" y="1165800"/>
            <a:ext cx="6348000" cy="26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rgbClr val="121212"/>
                </a:solidFill>
                <a:latin typeface="Anton"/>
                <a:ea typeface="Anton"/>
                <a:cs typeface="Anton"/>
                <a:sym typeface="Anton"/>
              </a:rPr>
              <a:t>Configuración </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 sz="3600">
                <a:solidFill>
                  <a:srgbClr val="121212"/>
                </a:solidFill>
                <a:latin typeface="Anton"/>
                <a:ea typeface="Anton"/>
                <a:cs typeface="Anton"/>
                <a:sym typeface="Anton"/>
              </a:rPr>
              <a:t>del proyecto Node.js</a:t>
            </a:r>
            <a:endParaRPr i="1" sz="3600">
              <a:solidFill>
                <a:srgbClr val="121212"/>
              </a:solidFill>
              <a:latin typeface="Anton"/>
              <a:ea typeface="Anton"/>
              <a:cs typeface="Anton"/>
              <a:sym typeface="Anton"/>
            </a:endParaRPr>
          </a:p>
        </p:txBody>
      </p:sp>
      <p:pic>
        <p:nvPicPr>
          <p:cNvPr id="530" name="Google Shape;530;p7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1"/>
          <p:cNvSpPr txBox="1"/>
          <p:nvPr/>
        </p:nvSpPr>
        <p:spPr>
          <a:xfrm>
            <a:off x="2162450" y="221475"/>
            <a:ext cx="5281500" cy="13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a:t>
            </a:r>
            <a:endParaRPr i="1" sz="3600">
              <a:latin typeface="Anton"/>
              <a:ea typeface="Anton"/>
              <a:cs typeface="Anton"/>
              <a:sym typeface="Anton"/>
            </a:endParaRPr>
          </a:p>
          <a:p>
            <a:pPr indent="0" lvl="0" marL="0" rtl="0" algn="ctr">
              <a:spcBef>
                <a:spcPts val="0"/>
              </a:spcBef>
              <a:spcAft>
                <a:spcPts val="0"/>
              </a:spcAft>
              <a:buNone/>
            </a:pPr>
            <a:r>
              <a:rPr i="1" lang="en" sz="3600">
                <a:latin typeface="Anton"/>
                <a:ea typeface="Anton"/>
                <a:cs typeface="Anton"/>
                <a:sym typeface="Anton"/>
              </a:rPr>
              <a:t>del proyecto Node.js</a:t>
            </a:r>
            <a:endParaRPr i="1" sz="3600">
              <a:latin typeface="Anton"/>
              <a:ea typeface="Anton"/>
              <a:cs typeface="Anton"/>
              <a:sym typeface="Anton"/>
            </a:endParaRPr>
          </a:p>
        </p:txBody>
      </p:sp>
      <p:pic>
        <p:nvPicPr>
          <p:cNvPr id="536" name="Google Shape;536;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7" name="Google Shape;537;p71"/>
          <p:cNvSpPr txBox="1"/>
          <p:nvPr/>
        </p:nvSpPr>
        <p:spPr>
          <a:xfrm>
            <a:off x="612000" y="1579200"/>
            <a:ext cx="7917000" cy="3399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Creamos un proyecto Node.js con </a:t>
            </a:r>
            <a:r>
              <a:rPr b="1" lang="en" sz="2000">
                <a:solidFill>
                  <a:schemeClr val="dk1"/>
                </a:solidFill>
                <a:highlight>
                  <a:schemeClr val="lt1"/>
                </a:highlight>
                <a:latin typeface="Helvetica Neue"/>
                <a:ea typeface="Helvetica Neue"/>
                <a:cs typeface="Helvetica Neue"/>
                <a:sym typeface="Helvetica Neue"/>
              </a:rPr>
              <a:t>npm init -y</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Instalamos el paquete npm para trabajar con Firebase en la carpeta de nuestro proyecto: </a:t>
            </a:r>
            <a:r>
              <a:rPr b="1" lang="en" sz="2000">
                <a:solidFill>
                  <a:schemeClr val="dk1"/>
                </a:solidFill>
                <a:highlight>
                  <a:schemeClr val="lt1"/>
                </a:highlight>
                <a:latin typeface="Helvetica Neue"/>
                <a:ea typeface="Helvetica Neue"/>
                <a:cs typeface="Helvetica Neue"/>
                <a:sym typeface="Helvetica Neue"/>
              </a:rPr>
              <a:t>npm i firebase-admin</a:t>
            </a:r>
            <a:endParaRPr b="1" sz="2000">
              <a:solidFill>
                <a:schemeClr val="dk1"/>
              </a:solidFill>
              <a:highlight>
                <a:schemeClr val="lt1"/>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AutoNum type="arabicPeriod"/>
            </a:pPr>
            <a:r>
              <a:rPr lang="en" sz="2000">
                <a:solidFill>
                  <a:schemeClr val="dk1"/>
                </a:solidFill>
                <a:highlight>
                  <a:schemeClr val="lt1"/>
                </a:highlight>
                <a:latin typeface="Helvetica Neue Light"/>
                <a:ea typeface="Helvetica Neue Light"/>
                <a:cs typeface="Helvetica Neue Light"/>
                <a:sym typeface="Helvetica Neue Light"/>
              </a:rPr>
              <a:t>Incluimos en el proyecto el archivo JSON descargado desde el botón </a:t>
            </a:r>
            <a:r>
              <a:rPr b="1" lang="en" sz="2000">
                <a:solidFill>
                  <a:schemeClr val="dk1"/>
                </a:solidFill>
                <a:highlight>
                  <a:schemeClr val="lt1"/>
                </a:highlight>
                <a:latin typeface="Helvetica Neue"/>
                <a:ea typeface="Helvetica Neue"/>
                <a:cs typeface="Helvetica Neue"/>
                <a:sym typeface="Helvetica Neue"/>
              </a:rPr>
              <a:t>                       </a:t>
            </a:r>
            <a:r>
              <a:rPr lang="en" sz="2000">
                <a:solidFill>
                  <a:schemeClr val="dk1"/>
                </a:solidFill>
                <a:highlight>
                  <a:schemeClr val="lt1"/>
                </a:highlight>
                <a:latin typeface="Helvetica Neue Light"/>
                <a:ea typeface="Helvetica Neue Light"/>
                <a:cs typeface="Helvetica Neue Light"/>
                <a:sym typeface="Helvetica Neue Light"/>
              </a:rPr>
              <a:t>  de la configuración de nuestro servidor en modo admin.</a:t>
            </a:r>
            <a:endParaRPr sz="2000">
              <a:solidFill>
                <a:srgbClr val="FF0000"/>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 sz="2000">
                <a:highlight>
                  <a:schemeClr val="lt1"/>
                </a:highlight>
                <a:latin typeface="Helvetica Neue Light"/>
                <a:ea typeface="Helvetica Neue Light"/>
                <a:cs typeface="Helvetica Neue Light"/>
                <a:sym typeface="Helvetica Neue Light"/>
              </a:rPr>
              <a:t>Generamos el archivo </a:t>
            </a:r>
            <a:r>
              <a:rPr b="1" lang="en" sz="2000">
                <a:highlight>
                  <a:schemeClr val="lt1"/>
                </a:highlight>
                <a:latin typeface="Helvetica Neue"/>
                <a:ea typeface="Helvetica Neue"/>
                <a:cs typeface="Helvetica Neue"/>
                <a:sym typeface="Helvetica Neue"/>
              </a:rPr>
              <a:t>server.js</a:t>
            </a:r>
            <a:r>
              <a:rPr lang="en" sz="2000">
                <a:highlight>
                  <a:schemeClr val="lt1"/>
                </a:highlight>
                <a:latin typeface="Helvetica Neue Light"/>
                <a:ea typeface="Helvetica Neue Light"/>
                <a:cs typeface="Helvetica Neue Light"/>
                <a:sym typeface="Helvetica Neue Light"/>
              </a:rPr>
              <a:t> y escribimos el código de conexión hacia la base de datos Firebase como se detalla a continuación:</a:t>
            </a:r>
            <a:endParaRPr sz="2000">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538" name="Google Shape;538;p71"/>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539" name="Google Shape;539;p71"/>
          <p:cNvPicPr preferRelativeResize="0"/>
          <p:nvPr/>
        </p:nvPicPr>
        <p:blipFill>
          <a:blip r:embed="rId5">
            <a:alphaModFix/>
          </a:blip>
          <a:stretch>
            <a:fillRect/>
          </a:stretch>
        </p:blipFill>
        <p:spPr>
          <a:xfrm>
            <a:off x="1864800" y="3074400"/>
            <a:ext cx="1708500" cy="367325"/>
          </a:xfrm>
          <a:prstGeom prst="rect">
            <a:avLst/>
          </a:prstGeom>
          <a:noFill/>
          <a:ln>
            <a:noFill/>
          </a:ln>
        </p:spPr>
      </p:pic>
      <p:pic>
        <p:nvPicPr>
          <p:cNvPr id="540" name="Google Shape;540;p71"/>
          <p:cNvPicPr preferRelativeResize="0"/>
          <p:nvPr/>
        </p:nvPicPr>
        <p:blipFill>
          <a:blip r:embed="rId6">
            <a:alphaModFix/>
          </a:blip>
          <a:stretch>
            <a:fillRect/>
          </a:stretch>
        </p:blipFill>
        <p:spPr>
          <a:xfrm rot="-1979532">
            <a:off x="1538058" y="365508"/>
            <a:ext cx="1039910" cy="1039910"/>
          </a:xfrm>
          <a:prstGeom prst="rect">
            <a:avLst/>
          </a:prstGeom>
          <a:noFill/>
          <a:ln>
            <a:noFill/>
          </a:ln>
        </p:spPr>
      </p:pic>
      <p:pic>
        <p:nvPicPr>
          <p:cNvPr id="541" name="Google Shape;541;p71"/>
          <p:cNvPicPr preferRelativeResize="0"/>
          <p:nvPr/>
        </p:nvPicPr>
        <p:blipFill>
          <a:blip r:embed="rId6">
            <a:alphaModFix/>
          </a:blip>
          <a:stretch>
            <a:fillRect/>
          </a:stretch>
        </p:blipFill>
        <p:spPr>
          <a:xfrm rot="1051302">
            <a:off x="303225" y="156425"/>
            <a:ext cx="1391051" cy="13910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2"/>
          <p:cNvSpPr txBox="1"/>
          <p:nvPr/>
        </p:nvSpPr>
        <p:spPr>
          <a:xfrm>
            <a:off x="920550" y="253175"/>
            <a:ext cx="6887700" cy="6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Configuración del proyecto Node.js</a:t>
            </a:r>
            <a:endParaRPr i="1" sz="3600">
              <a:latin typeface="Anton"/>
              <a:ea typeface="Anton"/>
              <a:cs typeface="Anton"/>
              <a:sym typeface="Anton"/>
            </a:endParaRPr>
          </a:p>
        </p:txBody>
      </p:sp>
      <p:pic>
        <p:nvPicPr>
          <p:cNvPr id="547" name="Google Shape;547;p7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48" name="Google Shape;548;p72"/>
          <p:cNvPicPr preferRelativeResize="0"/>
          <p:nvPr/>
        </p:nvPicPr>
        <p:blipFill>
          <a:blip r:embed="rId4">
            <a:alphaModFix/>
          </a:blip>
          <a:stretch>
            <a:fillRect/>
          </a:stretch>
        </p:blipFill>
        <p:spPr>
          <a:xfrm>
            <a:off x="7628225" y="15175"/>
            <a:ext cx="1186525" cy="1186525"/>
          </a:xfrm>
          <a:prstGeom prst="rect">
            <a:avLst/>
          </a:prstGeom>
          <a:noFill/>
          <a:ln>
            <a:noFill/>
          </a:ln>
        </p:spPr>
      </p:pic>
      <p:pic>
        <p:nvPicPr>
          <p:cNvPr id="549" name="Google Shape;549;p72"/>
          <p:cNvPicPr preferRelativeResize="0"/>
          <p:nvPr/>
        </p:nvPicPr>
        <p:blipFill>
          <a:blip r:embed="rId5">
            <a:alphaModFix/>
          </a:blip>
          <a:stretch>
            <a:fillRect/>
          </a:stretch>
        </p:blipFill>
        <p:spPr>
          <a:xfrm>
            <a:off x="169175" y="138475"/>
            <a:ext cx="894500" cy="894500"/>
          </a:xfrm>
          <a:prstGeom prst="rect">
            <a:avLst/>
          </a:prstGeom>
          <a:noFill/>
          <a:ln>
            <a:noFill/>
          </a:ln>
        </p:spPr>
      </p:pic>
      <p:pic>
        <p:nvPicPr>
          <p:cNvPr id="550" name="Google Shape;550;p72"/>
          <p:cNvPicPr preferRelativeResize="0"/>
          <p:nvPr/>
        </p:nvPicPr>
        <p:blipFill>
          <a:blip r:embed="rId6">
            <a:alphaModFix/>
          </a:blip>
          <a:stretch>
            <a:fillRect/>
          </a:stretch>
        </p:blipFill>
        <p:spPr>
          <a:xfrm>
            <a:off x="746475" y="3446253"/>
            <a:ext cx="4818276" cy="1620248"/>
          </a:xfrm>
          <a:prstGeom prst="rect">
            <a:avLst/>
          </a:prstGeom>
          <a:noFill/>
          <a:ln>
            <a:noFill/>
          </a:ln>
          <a:effectLst>
            <a:outerShdw blurRad="57150" rotWithShape="0" algn="bl" dir="5400000" dist="19050">
              <a:srgbClr val="000000">
                <a:alpha val="50000"/>
              </a:srgbClr>
            </a:outerShdw>
          </a:effectLst>
        </p:spPr>
      </p:pic>
      <p:pic>
        <p:nvPicPr>
          <p:cNvPr id="551" name="Google Shape;551;p72"/>
          <p:cNvPicPr preferRelativeResize="0"/>
          <p:nvPr/>
        </p:nvPicPr>
        <p:blipFill>
          <a:blip r:embed="rId7">
            <a:alphaModFix/>
          </a:blip>
          <a:stretch>
            <a:fillRect/>
          </a:stretch>
        </p:blipFill>
        <p:spPr>
          <a:xfrm>
            <a:off x="4402900" y="1165537"/>
            <a:ext cx="4302688" cy="2660025"/>
          </a:xfrm>
          <a:prstGeom prst="rect">
            <a:avLst/>
          </a:prstGeom>
          <a:noFill/>
          <a:ln>
            <a:noFill/>
          </a:ln>
          <a:effectLst>
            <a:outerShdw blurRad="57150" rotWithShape="0" algn="bl" dir="5400000" dist="19050">
              <a:srgbClr val="000000">
                <a:alpha val="50000"/>
              </a:srgbClr>
            </a:outerShdw>
          </a:effectLst>
        </p:spPr>
      </p:pic>
      <p:sp>
        <p:nvSpPr>
          <p:cNvPr id="552" name="Google Shape;552;p72"/>
          <p:cNvSpPr/>
          <p:nvPr/>
        </p:nvSpPr>
        <p:spPr>
          <a:xfrm>
            <a:off x="5688588" y="3218100"/>
            <a:ext cx="992100" cy="1715100"/>
          </a:xfrm>
          <a:prstGeom prst="leftUpArrow">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2"/>
          <p:cNvSpPr/>
          <p:nvPr/>
        </p:nvSpPr>
        <p:spPr>
          <a:xfrm>
            <a:off x="686175" y="3841825"/>
            <a:ext cx="5023800" cy="42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72"/>
          <p:cNvPicPr preferRelativeResize="0"/>
          <p:nvPr/>
        </p:nvPicPr>
        <p:blipFill>
          <a:blip r:embed="rId8">
            <a:alphaModFix/>
          </a:blip>
          <a:stretch>
            <a:fillRect/>
          </a:stretch>
        </p:blipFill>
        <p:spPr>
          <a:xfrm>
            <a:off x="376025" y="1118050"/>
            <a:ext cx="3706784" cy="2237175"/>
          </a:xfrm>
          <a:prstGeom prst="rect">
            <a:avLst/>
          </a:prstGeom>
          <a:noFill/>
          <a:ln>
            <a:noFill/>
          </a:ln>
        </p:spPr>
      </p:pic>
      <p:sp>
        <p:nvSpPr>
          <p:cNvPr id="555" name="Google Shape;555;p72"/>
          <p:cNvSpPr/>
          <p:nvPr/>
        </p:nvSpPr>
        <p:spPr>
          <a:xfrm>
            <a:off x="2547100" y="2969425"/>
            <a:ext cx="350400" cy="796200"/>
          </a:xfrm>
          <a:prstGeom prst="down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2"/>
          <p:cNvSpPr/>
          <p:nvPr/>
        </p:nvSpPr>
        <p:spPr>
          <a:xfrm rot="7171559">
            <a:off x="3993957" y="2866109"/>
            <a:ext cx="350636" cy="768438"/>
          </a:xfrm>
          <a:prstGeom prst="downArrow">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2"/>
          <p:cNvSpPr/>
          <p:nvPr/>
        </p:nvSpPr>
        <p:spPr>
          <a:xfrm>
            <a:off x="4494300" y="3420000"/>
            <a:ext cx="1596900" cy="379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2"/>
          <p:cNvSpPr txBox="1"/>
          <p:nvPr/>
        </p:nvSpPr>
        <p:spPr>
          <a:xfrm>
            <a:off x="6559875" y="4002425"/>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1</a:t>
            </a:r>
            <a:endParaRPr b="1" sz="2100">
              <a:solidFill>
                <a:srgbClr val="FF0000"/>
              </a:solidFill>
            </a:endParaRPr>
          </a:p>
        </p:txBody>
      </p:sp>
      <p:sp>
        <p:nvSpPr>
          <p:cNvPr id="559" name="Google Shape;559;p72"/>
          <p:cNvSpPr txBox="1"/>
          <p:nvPr/>
        </p:nvSpPr>
        <p:spPr>
          <a:xfrm>
            <a:off x="4102350" y="2710200"/>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2</a:t>
            </a:r>
            <a:endParaRPr b="1" sz="2100">
              <a:solidFill>
                <a:srgbClr val="FF0000"/>
              </a:solidFill>
            </a:endParaRPr>
          </a:p>
        </p:txBody>
      </p:sp>
      <p:sp>
        <p:nvSpPr>
          <p:cNvPr id="560" name="Google Shape;560;p72"/>
          <p:cNvSpPr txBox="1"/>
          <p:nvPr/>
        </p:nvSpPr>
        <p:spPr>
          <a:xfrm>
            <a:off x="2824475" y="2908475"/>
            <a:ext cx="52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3</a:t>
            </a:r>
            <a:endParaRPr b="1" sz="210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4" name="Shape 564"/>
        <p:cNvGrpSpPr/>
        <p:nvPr/>
      </p:nvGrpSpPr>
      <p:grpSpPr>
        <a:xfrm>
          <a:off x="0" y="0"/>
          <a:ext cx="0" cy="0"/>
          <a:chOff x="0" y="0"/>
          <a:chExt cx="0" cy="0"/>
        </a:xfrm>
      </p:grpSpPr>
      <p:pic>
        <p:nvPicPr>
          <p:cNvPr id="565" name="Google Shape;565;p73"/>
          <p:cNvPicPr preferRelativeResize="0"/>
          <p:nvPr/>
        </p:nvPicPr>
        <p:blipFill>
          <a:blip r:embed="rId3">
            <a:alphaModFix/>
          </a:blip>
          <a:stretch>
            <a:fillRect/>
          </a:stretch>
        </p:blipFill>
        <p:spPr>
          <a:xfrm>
            <a:off x="382075" y="544675"/>
            <a:ext cx="8379816" cy="4465974"/>
          </a:xfrm>
          <a:prstGeom prst="rect">
            <a:avLst/>
          </a:prstGeom>
          <a:noFill/>
          <a:ln>
            <a:noFill/>
          </a:ln>
        </p:spPr>
      </p:pic>
      <p:pic>
        <p:nvPicPr>
          <p:cNvPr id="566" name="Google Shape;566;p7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67" name="Google Shape;567;p73"/>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Creación del proyecto</a:t>
            </a:r>
            <a:endParaRPr i="1" sz="26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nvSpPr>
        <p:spPr>
          <a:xfrm>
            <a:off x="467550" y="2067398"/>
            <a:ext cx="8208900" cy="2922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Cuando hablamos de Base de Datos como Servicio (</a:t>
            </a:r>
            <a:r>
              <a:rPr b="1" lang="en" sz="2000">
                <a:solidFill>
                  <a:schemeClr val="dk1"/>
                </a:solidFill>
                <a:highlight>
                  <a:schemeClr val="lt1"/>
                </a:highlight>
                <a:latin typeface="Helvetica Neue"/>
                <a:ea typeface="Helvetica Neue"/>
                <a:cs typeface="Helvetica Neue"/>
                <a:sym typeface="Helvetica Neue"/>
              </a:rPr>
              <a:t>DBaaS</a:t>
            </a:r>
            <a:r>
              <a:rPr lang="en" sz="2000">
                <a:solidFill>
                  <a:schemeClr val="dk1"/>
                </a:solidFill>
                <a:highlight>
                  <a:schemeClr val="lt1"/>
                </a:highlight>
                <a:latin typeface="Helvetica Neue Light"/>
                <a:ea typeface="Helvetica Neue Light"/>
                <a:cs typeface="Helvetica Neue Light"/>
                <a:sym typeface="Helvetica Neue Light"/>
              </a:rPr>
              <a:t>) nos referimos a la </a:t>
            </a:r>
            <a:r>
              <a:rPr b="1" lang="en" sz="2000">
                <a:solidFill>
                  <a:schemeClr val="dk1"/>
                </a:solidFill>
                <a:highlight>
                  <a:schemeClr val="lt1"/>
                </a:highlight>
                <a:latin typeface="Helvetica Neue"/>
                <a:ea typeface="Helvetica Neue"/>
                <a:cs typeface="Helvetica Neue"/>
                <a:sym typeface="Helvetica Neue"/>
              </a:rPr>
              <a:t>ejecución</a:t>
            </a:r>
            <a:r>
              <a:rPr lang="en" sz="2000">
                <a:solidFill>
                  <a:schemeClr val="dk1"/>
                </a:solidFill>
                <a:highlight>
                  <a:schemeClr val="lt1"/>
                </a:highlight>
                <a:latin typeface="Helvetica Neue Light"/>
                <a:ea typeface="Helvetica Neue Light"/>
                <a:cs typeface="Helvetica Neue Light"/>
                <a:sym typeface="Helvetica Neue Light"/>
              </a:rPr>
              <a:t> y </a:t>
            </a:r>
            <a:r>
              <a:rPr b="1" lang="en" sz="2000">
                <a:solidFill>
                  <a:schemeClr val="dk1"/>
                </a:solidFill>
                <a:highlight>
                  <a:schemeClr val="lt1"/>
                </a:highlight>
                <a:latin typeface="Helvetica Neue"/>
                <a:ea typeface="Helvetica Neue"/>
                <a:cs typeface="Helvetica Neue"/>
                <a:sym typeface="Helvetica Neue"/>
              </a:rPr>
              <a:t>gestión</a:t>
            </a:r>
            <a:r>
              <a:rPr lang="en" sz="2000">
                <a:solidFill>
                  <a:schemeClr val="dk1"/>
                </a:solidFill>
                <a:highlight>
                  <a:schemeClr val="lt1"/>
                </a:highlight>
                <a:latin typeface="Helvetica Neue Light"/>
                <a:ea typeface="Helvetica Neue Light"/>
                <a:cs typeface="Helvetica Neue Light"/>
                <a:sym typeface="Helvetica Neue Light"/>
              </a:rPr>
              <a:t> de las </a:t>
            </a:r>
            <a:r>
              <a:rPr b="1" lang="en" sz="2000">
                <a:solidFill>
                  <a:schemeClr val="dk1"/>
                </a:solidFill>
                <a:highlight>
                  <a:schemeClr val="lt1"/>
                </a:highlight>
                <a:latin typeface="Helvetica Neue"/>
                <a:ea typeface="Helvetica Neue"/>
                <a:cs typeface="Helvetica Neue"/>
                <a:sym typeface="Helvetica Neue"/>
              </a:rPr>
              <a:t>bases de datos</a:t>
            </a:r>
            <a:r>
              <a:rPr lang="en" sz="2000">
                <a:solidFill>
                  <a:schemeClr val="dk1"/>
                </a:solidFill>
                <a:highlight>
                  <a:schemeClr val="lt1"/>
                </a:highlight>
                <a:latin typeface="Helvetica Neue Light"/>
                <a:ea typeface="Helvetica Neue Light"/>
                <a:cs typeface="Helvetica Neue Light"/>
                <a:sym typeface="Helvetica Neue Light"/>
              </a:rPr>
              <a:t>, </a:t>
            </a:r>
            <a:r>
              <a:rPr b="1" lang="en" sz="2000">
                <a:solidFill>
                  <a:schemeClr val="dk1"/>
                </a:solidFill>
                <a:highlight>
                  <a:schemeClr val="lt1"/>
                </a:highlight>
                <a:latin typeface="Helvetica Neue"/>
                <a:ea typeface="Helvetica Neue"/>
                <a:cs typeface="Helvetica Neue"/>
                <a:sym typeface="Helvetica Neue"/>
              </a:rPr>
              <a:t>optimizadas </a:t>
            </a:r>
            <a:r>
              <a:rPr lang="en" sz="2000">
                <a:solidFill>
                  <a:schemeClr val="dk1"/>
                </a:solidFill>
                <a:highlight>
                  <a:schemeClr val="lt1"/>
                </a:highlight>
                <a:latin typeface="Helvetica Neue Light"/>
                <a:ea typeface="Helvetica Neue Light"/>
                <a:cs typeface="Helvetica Neue Light"/>
                <a:sym typeface="Helvetica Neue Light"/>
              </a:rPr>
              <a:t>y </a:t>
            </a:r>
            <a:r>
              <a:rPr b="1" lang="en" sz="2000">
                <a:solidFill>
                  <a:schemeClr val="dk1"/>
                </a:solidFill>
                <a:highlight>
                  <a:schemeClr val="lt1"/>
                </a:highlight>
                <a:latin typeface="Helvetica Neue"/>
                <a:ea typeface="Helvetica Neue"/>
                <a:cs typeface="Helvetica Neue"/>
                <a:sym typeface="Helvetica Neue"/>
              </a:rPr>
              <a:t>alojadas </a:t>
            </a:r>
            <a:r>
              <a:rPr lang="en" sz="2000">
                <a:solidFill>
                  <a:schemeClr val="dk1"/>
                </a:solidFill>
                <a:highlight>
                  <a:schemeClr val="lt1"/>
                </a:highlight>
                <a:latin typeface="Helvetica Neue Light"/>
                <a:ea typeface="Helvetica Neue Light"/>
                <a:cs typeface="Helvetica Neue Light"/>
                <a:sym typeface="Helvetica Neue Light"/>
              </a:rPr>
              <a:t>en la infraestructura de un </a:t>
            </a:r>
            <a:r>
              <a:rPr b="1" lang="en" sz="2000">
                <a:solidFill>
                  <a:schemeClr val="dk1"/>
                </a:solidFill>
                <a:highlight>
                  <a:schemeClr val="lt1"/>
                </a:highlight>
                <a:latin typeface="Helvetica Neue"/>
                <a:ea typeface="Helvetica Neue"/>
                <a:cs typeface="Helvetica Neue"/>
                <a:sym typeface="Helvetica Neue"/>
              </a:rPr>
              <a:t>proveedor</a:t>
            </a:r>
            <a:r>
              <a:rPr lang="en" sz="2000">
                <a:solidFill>
                  <a:schemeClr val="dk1"/>
                </a:solidFill>
                <a:highlight>
                  <a:schemeClr val="lt1"/>
                </a:highlight>
                <a:latin typeface="Helvetica Neue Light"/>
                <a:ea typeface="Helvetica Neue Light"/>
                <a:cs typeface="Helvetica Neue Light"/>
                <a:sym typeface="Helvetica Neue Light"/>
              </a:rPr>
              <a:t> de </a:t>
            </a:r>
            <a:r>
              <a:rPr b="1" lang="en" sz="2000">
                <a:solidFill>
                  <a:schemeClr val="dk1"/>
                </a:solidFill>
                <a:highlight>
                  <a:schemeClr val="lt1"/>
                </a:highlight>
                <a:latin typeface="Helvetica Neue"/>
                <a:ea typeface="Helvetica Neue"/>
                <a:cs typeface="Helvetica Neue"/>
                <a:sym typeface="Helvetica Neue"/>
              </a:rPr>
              <a:t>servicios cloud</a:t>
            </a:r>
            <a:r>
              <a:rPr lang="en" sz="20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 sz="2000">
                <a:solidFill>
                  <a:schemeClr val="dk1"/>
                </a:solidFill>
                <a:highlight>
                  <a:schemeClr val="lt1"/>
                </a:highlight>
                <a:latin typeface="Helvetica Neue Light"/>
                <a:ea typeface="Helvetica Neue Light"/>
                <a:cs typeface="Helvetica Neue Light"/>
                <a:sym typeface="Helvetica Neue Light"/>
              </a:rPr>
              <a:t>De esta manera, para gestionar las bases de datos en el cloud </a:t>
            </a:r>
            <a:r>
              <a:rPr b="1" lang="en" sz="2000">
                <a:solidFill>
                  <a:schemeClr val="dk1"/>
                </a:solidFill>
                <a:highlight>
                  <a:schemeClr val="lt1"/>
                </a:highlight>
                <a:latin typeface="Helvetica Neue"/>
                <a:ea typeface="Helvetica Neue"/>
                <a:cs typeface="Helvetica Neue"/>
                <a:sym typeface="Helvetica Neue"/>
              </a:rPr>
              <a:t>debemos contar con un servicio «por detrás»</a:t>
            </a:r>
            <a:r>
              <a:rPr lang="en" sz="2000">
                <a:solidFill>
                  <a:schemeClr val="dk1"/>
                </a:solidFill>
                <a:highlight>
                  <a:schemeClr val="lt1"/>
                </a:highlight>
                <a:latin typeface="Helvetica Neue Light"/>
                <a:ea typeface="Helvetica Neue Light"/>
                <a:cs typeface="Helvetica Neue Light"/>
                <a:sym typeface="Helvetica Neue Light"/>
              </a:rPr>
              <a:t> como PaaS o IaaS, para estar seguros de tener la infraestructura necesaria.</a:t>
            </a:r>
            <a:endParaRPr sz="2000">
              <a:solidFill>
                <a:schemeClr val="dk1"/>
              </a:solidFill>
              <a:highlight>
                <a:schemeClr val="lt1"/>
              </a:highlight>
              <a:latin typeface="Helvetica Neue Light"/>
              <a:ea typeface="Helvetica Neue Light"/>
              <a:cs typeface="Helvetica Neue Light"/>
              <a:sym typeface="Helvetica Neue Light"/>
            </a:endParaRPr>
          </a:p>
        </p:txBody>
      </p:sp>
      <p:sp>
        <p:nvSpPr>
          <p:cNvPr id="149" name="Google Shape;149;p29"/>
          <p:cNvSpPr txBox="1"/>
          <p:nvPr/>
        </p:nvSpPr>
        <p:spPr>
          <a:xfrm>
            <a:off x="2716400" y="663900"/>
            <a:ext cx="5254500" cy="8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DBaaS: ¿en qué consiste?</a:t>
            </a:r>
            <a:endParaRPr i="1" sz="3600">
              <a:latin typeface="Anton"/>
              <a:ea typeface="Anton"/>
              <a:cs typeface="Anton"/>
              <a:sym typeface="Anton"/>
            </a:endParaRPr>
          </a:p>
        </p:txBody>
      </p:sp>
      <p:pic>
        <p:nvPicPr>
          <p:cNvPr id="150" name="Google Shape;150;p2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1" name="Google Shape;151;p29"/>
          <p:cNvPicPr preferRelativeResize="0"/>
          <p:nvPr/>
        </p:nvPicPr>
        <p:blipFill>
          <a:blip r:embed="rId4">
            <a:alphaModFix/>
          </a:blip>
          <a:stretch>
            <a:fillRect/>
          </a:stretch>
        </p:blipFill>
        <p:spPr>
          <a:xfrm>
            <a:off x="278875" y="237226"/>
            <a:ext cx="2647150" cy="1751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1" name="Shape 571"/>
        <p:cNvGrpSpPr/>
        <p:nvPr/>
      </p:nvGrpSpPr>
      <p:grpSpPr>
        <a:xfrm>
          <a:off x="0" y="0"/>
          <a:ext cx="0" cy="0"/>
          <a:chOff x="0" y="0"/>
          <a:chExt cx="0" cy="0"/>
        </a:xfrm>
      </p:grpSpPr>
      <p:pic>
        <p:nvPicPr>
          <p:cNvPr id="572" name="Google Shape;572;p74"/>
          <p:cNvPicPr preferRelativeResize="0"/>
          <p:nvPr/>
        </p:nvPicPr>
        <p:blipFill>
          <a:blip r:embed="rId3">
            <a:alphaModFix/>
          </a:blip>
          <a:stretch>
            <a:fillRect/>
          </a:stretch>
        </p:blipFill>
        <p:spPr>
          <a:xfrm>
            <a:off x="382075" y="544676"/>
            <a:ext cx="8379901" cy="4466020"/>
          </a:xfrm>
          <a:prstGeom prst="rect">
            <a:avLst/>
          </a:prstGeom>
          <a:noFill/>
          <a:ln>
            <a:noFill/>
          </a:ln>
        </p:spPr>
      </p:pic>
      <p:pic>
        <p:nvPicPr>
          <p:cNvPr id="573" name="Google Shape;573;p74"/>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74" name="Google Shape;574;p74"/>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JSON credenciales</a:t>
            </a:r>
            <a:endParaRPr i="1" sz="26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8" name="Shape 578"/>
        <p:cNvGrpSpPr/>
        <p:nvPr/>
      </p:nvGrpSpPr>
      <p:grpSpPr>
        <a:xfrm>
          <a:off x="0" y="0"/>
          <a:ext cx="0" cy="0"/>
          <a:chOff x="0" y="0"/>
          <a:chExt cx="0" cy="0"/>
        </a:xfrm>
      </p:grpSpPr>
      <p:pic>
        <p:nvPicPr>
          <p:cNvPr id="579" name="Google Shape;579;p75"/>
          <p:cNvPicPr preferRelativeResize="0"/>
          <p:nvPr/>
        </p:nvPicPr>
        <p:blipFill>
          <a:blip r:embed="rId3">
            <a:alphaModFix/>
          </a:blip>
          <a:stretch>
            <a:fillRect/>
          </a:stretch>
        </p:blipFill>
        <p:spPr>
          <a:xfrm>
            <a:off x="382075" y="544675"/>
            <a:ext cx="8379901" cy="4466014"/>
          </a:xfrm>
          <a:prstGeom prst="rect">
            <a:avLst/>
          </a:prstGeom>
          <a:noFill/>
          <a:ln>
            <a:noFill/>
          </a:ln>
        </p:spPr>
      </p:pic>
      <p:pic>
        <p:nvPicPr>
          <p:cNvPr id="580" name="Google Shape;580;p7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81" name="Google Shape;581;p75"/>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a:t>
            </a:r>
            <a:r>
              <a:rPr i="1" lang="en" sz="2600">
                <a:solidFill>
                  <a:schemeClr val="dk1"/>
                </a:solidFill>
                <a:latin typeface="Anton"/>
                <a:ea typeface="Anton"/>
                <a:cs typeface="Anton"/>
                <a:sym typeface="Anton"/>
              </a:rPr>
              <a:t>: Conexión a la base</a:t>
            </a:r>
            <a:endParaRPr i="1" sz="2600">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5" name="Shape 585"/>
        <p:cNvGrpSpPr/>
        <p:nvPr/>
      </p:nvGrpSpPr>
      <p:grpSpPr>
        <a:xfrm>
          <a:off x="0" y="0"/>
          <a:ext cx="0" cy="0"/>
          <a:chOff x="0" y="0"/>
          <a:chExt cx="0" cy="0"/>
        </a:xfrm>
      </p:grpSpPr>
      <p:pic>
        <p:nvPicPr>
          <p:cNvPr id="586" name="Google Shape;586;p76"/>
          <p:cNvPicPr preferRelativeResize="0"/>
          <p:nvPr/>
        </p:nvPicPr>
        <p:blipFill>
          <a:blip r:embed="rId3">
            <a:alphaModFix/>
          </a:blip>
          <a:stretch>
            <a:fillRect/>
          </a:stretch>
        </p:blipFill>
        <p:spPr>
          <a:xfrm>
            <a:off x="382075" y="544675"/>
            <a:ext cx="8379901" cy="4466014"/>
          </a:xfrm>
          <a:prstGeom prst="rect">
            <a:avLst/>
          </a:prstGeom>
          <a:noFill/>
          <a:ln>
            <a:noFill/>
          </a:ln>
        </p:spPr>
      </p:pic>
      <p:pic>
        <p:nvPicPr>
          <p:cNvPr id="587" name="Google Shape;587;p7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88" name="Google Shape;588;p76"/>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CREATE</a:t>
            </a:r>
            <a:endParaRPr i="1" sz="2600">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2" name="Shape 592"/>
        <p:cNvGrpSpPr/>
        <p:nvPr/>
      </p:nvGrpSpPr>
      <p:grpSpPr>
        <a:xfrm>
          <a:off x="0" y="0"/>
          <a:ext cx="0" cy="0"/>
          <a:chOff x="0" y="0"/>
          <a:chExt cx="0" cy="0"/>
        </a:xfrm>
      </p:grpSpPr>
      <p:pic>
        <p:nvPicPr>
          <p:cNvPr id="593" name="Google Shape;593;p77"/>
          <p:cNvPicPr preferRelativeResize="0"/>
          <p:nvPr/>
        </p:nvPicPr>
        <p:blipFill>
          <a:blip r:embed="rId3">
            <a:alphaModFix/>
          </a:blip>
          <a:stretch>
            <a:fillRect/>
          </a:stretch>
        </p:blipFill>
        <p:spPr>
          <a:xfrm>
            <a:off x="382075" y="544675"/>
            <a:ext cx="8379915" cy="4466025"/>
          </a:xfrm>
          <a:prstGeom prst="rect">
            <a:avLst/>
          </a:prstGeom>
          <a:noFill/>
          <a:ln>
            <a:noFill/>
          </a:ln>
        </p:spPr>
      </p:pic>
      <p:pic>
        <p:nvPicPr>
          <p:cNvPr id="594" name="Google Shape;594;p7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95" name="Google Shape;595;p77"/>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READ ALL y READ ID</a:t>
            </a:r>
            <a:endParaRPr i="1" sz="2600">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9" name="Shape 599"/>
        <p:cNvGrpSpPr/>
        <p:nvPr/>
      </p:nvGrpSpPr>
      <p:grpSpPr>
        <a:xfrm>
          <a:off x="0" y="0"/>
          <a:ext cx="0" cy="0"/>
          <a:chOff x="0" y="0"/>
          <a:chExt cx="0" cy="0"/>
        </a:xfrm>
      </p:grpSpPr>
      <p:pic>
        <p:nvPicPr>
          <p:cNvPr id="600" name="Google Shape;600;p78"/>
          <p:cNvPicPr preferRelativeResize="0"/>
          <p:nvPr/>
        </p:nvPicPr>
        <p:blipFill>
          <a:blip r:embed="rId3">
            <a:alphaModFix/>
          </a:blip>
          <a:stretch>
            <a:fillRect/>
          </a:stretch>
        </p:blipFill>
        <p:spPr>
          <a:xfrm>
            <a:off x="382075" y="544675"/>
            <a:ext cx="8379935" cy="4466025"/>
          </a:xfrm>
          <a:prstGeom prst="rect">
            <a:avLst/>
          </a:prstGeom>
          <a:noFill/>
          <a:ln>
            <a:noFill/>
          </a:ln>
        </p:spPr>
      </p:pic>
      <p:pic>
        <p:nvPicPr>
          <p:cNvPr id="601" name="Google Shape;601;p7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02" name="Google Shape;602;p78"/>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UPDATE y DELETE</a:t>
            </a:r>
            <a:endParaRPr i="1" sz="2600">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6" name="Shape 606"/>
        <p:cNvGrpSpPr/>
        <p:nvPr/>
      </p:nvGrpSpPr>
      <p:grpSpPr>
        <a:xfrm>
          <a:off x="0" y="0"/>
          <a:ext cx="0" cy="0"/>
          <a:chOff x="0" y="0"/>
          <a:chExt cx="0" cy="0"/>
        </a:xfrm>
      </p:grpSpPr>
      <p:pic>
        <p:nvPicPr>
          <p:cNvPr id="607" name="Google Shape;607;p79"/>
          <p:cNvPicPr preferRelativeResize="0"/>
          <p:nvPr/>
        </p:nvPicPr>
        <p:blipFill>
          <a:blip r:embed="rId3">
            <a:alphaModFix/>
          </a:blip>
          <a:stretch>
            <a:fillRect/>
          </a:stretch>
        </p:blipFill>
        <p:spPr>
          <a:xfrm>
            <a:off x="382075" y="544675"/>
            <a:ext cx="8379932" cy="4466025"/>
          </a:xfrm>
          <a:prstGeom prst="rect">
            <a:avLst/>
          </a:prstGeom>
          <a:noFill/>
          <a:ln>
            <a:noFill/>
          </a:ln>
        </p:spPr>
      </p:pic>
      <p:pic>
        <p:nvPicPr>
          <p:cNvPr id="608" name="Google Shape;608;p7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09" name="Google Shape;609;p79"/>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Salida de consola</a:t>
            </a:r>
            <a:endParaRPr i="1" sz="2600">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3" name="Shape 613"/>
        <p:cNvGrpSpPr/>
        <p:nvPr/>
      </p:nvGrpSpPr>
      <p:grpSpPr>
        <a:xfrm>
          <a:off x="0" y="0"/>
          <a:ext cx="0" cy="0"/>
          <a:chOff x="0" y="0"/>
          <a:chExt cx="0" cy="0"/>
        </a:xfrm>
      </p:grpSpPr>
      <p:pic>
        <p:nvPicPr>
          <p:cNvPr id="614" name="Google Shape;614;p80"/>
          <p:cNvPicPr preferRelativeResize="0"/>
          <p:nvPr/>
        </p:nvPicPr>
        <p:blipFill>
          <a:blip r:embed="rId3">
            <a:alphaModFix/>
          </a:blip>
          <a:stretch>
            <a:fillRect/>
          </a:stretch>
        </p:blipFill>
        <p:spPr>
          <a:xfrm>
            <a:off x="382075" y="544675"/>
            <a:ext cx="8379900" cy="4466025"/>
          </a:xfrm>
          <a:prstGeom prst="rect">
            <a:avLst/>
          </a:prstGeom>
          <a:noFill/>
          <a:ln>
            <a:noFill/>
          </a:ln>
        </p:spPr>
      </p:pic>
      <p:pic>
        <p:nvPicPr>
          <p:cNvPr id="615" name="Google Shape;615;p8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16" name="Google Shape;616;p80"/>
          <p:cNvSpPr txBox="1"/>
          <p:nvPr/>
        </p:nvSpPr>
        <p:spPr>
          <a:xfrm>
            <a:off x="374625" y="0"/>
            <a:ext cx="83799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latin typeface="Anton"/>
                <a:ea typeface="Anton"/>
                <a:cs typeface="Anton"/>
                <a:sym typeface="Anton"/>
              </a:rPr>
              <a:t>Proyecto CRUD Node.js Firebase: Consola Web</a:t>
            </a:r>
            <a:endParaRPr i="1" sz="26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1"/>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Node.js con Firebase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622" name="Google Shape;622;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3" name="Google Shape;623;p8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9" name="Google Shape;629;p82"/>
          <p:cNvSpPr txBox="1"/>
          <p:nvPr/>
        </p:nvSpPr>
        <p:spPr>
          <a:xfrm>
            <a:off x="442500" y="487450"/>
            <a:ext cx="8259000" cy="31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chemeClr val="lt1"/>
                </a:highlight>
                <a:latin typeface="Helvetica Neue Light"/>
                <a:ea typeface="Helvetica Neue Light"/>
                <a:cs typeface="Helvetica Neue Light"/>
                <a:sym typeface="Helvetica Neue Light"/>
              </a:rPr>
              <a:t>Realizar un proyecto en Node.js que acceda a una base de datos Firebase ya configurada.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Agregar</a:t>
            </a:r>
            <a:r>
              <a:rPr lang="en" sz="1600">
                <a:solidFill>
                  <a:schemeClr val="dk1"/>
                </a:solidFill>
                <a:highlight>
                  <a:schemeClr val="lt1"/>
                </a:highlight>
                <a:latin typeface="Helvetica Neue Light"/>
                <a:ea typeface="Helvetica Neue Light"/>
                <a:cs typeface="Helvetica Neue Light"/>
                <a:sym typeface="Helvetica Neue Light"/>
              </a:rPr>
              <a:t> los colores red, green, blue dentro de una colección llamada ‘colores’ con el formato { nombre: color }</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Listar</a:t>
            </a:r>
            <a:r>
              <a:rPr lang="en" sz="1600">
                <a:solidFill>
                  <a:schemeClr val="dk1"/>
                </a:solidFill>
                <a:highlight>
                  <a:schemeClr val="lt1"/>
                </a:highlight>
                <a:latin typeface="Helvetica Neue Light"/>
                <a:ea typeface="Helvetica Neue Light"/>
                <a:cs typeface="Helvetica Neue Light"/>
                <a:sym typeface="Helvetica Neue Light"/>
              </a:rPr>
              <a:t> todos los colores disponibles.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Modificar</a:t>
            </a:r>
            <a:r>
              <a:rPr lang="en" sz="1600">
                <a:solidFill>
                  <a:schemeClr val="dk1"/>
                </a:solidFill>
                <a:highlight>
                  <a:schemeClr val="lt1"/>
                </a:highlight>
                <a:latin typeface="Helvetica Neue Light"/>
                <a:ea typeface="Helvetica Neue Light"/>
                <a:cs typeface="Helvetica Neue Light"/>
                <a:sym typeface="Helvetica Neue Light"/>
              </a:rPr>
              <a:t> el color blue por navy.</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chemeClr val="dk1"/>
              </a:buClr>
              <a:buSzPts val="1400"/>
              <a:buFont typeface="Helvetica Neue Light"/>
              <a:buAutoNum type="arabicParenR"/>
            </a:pPr>
            <a:r>
              <a:rPr b="1" lang="en" sz="1600">
                <a:solidFill>
                  <a:schemeClr val="dk1"/>
                </a:solidFill>
                <a:highlight>
                  <a:schemeClr val="lt1"/>
                </a:highlight>
                <a:latin typeface="Helvetica Neue"/>
                <a:ea typeface="Helvetica Neue"/>
                <a:cs typeface="Helvetica Neue"/>
                <a:sym typeface="Helvetica Neue"/>
              </a:rPr>
              <a:t>Borrar</a:t>
            </a:r>
            <a:r>
              <a:rPr lang="en" sz="1600">
                <a:solidFill>
                  <a:schemeClr val="dk1"/>
                </a:solidFill>
                <a:highlight>
                  <a:schemeClr val="lt1"/>
                </a:highlight>
                <a:latin typeface="Helvetica Neue Light"/>
                <a:ea typeface="Helvetica Neue Light"/>
                <a:cs typeface="Helvetica Neue Light"/>
                <a:sym typeface="Helvetica Neue Light"/>
              </a:rPr>
              <a:t> el color green</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 sz="1600">
                <a:solidFill>
                  <a:schemeClr val="dk1"/>
                </a:solidFill>
                <a:highlight>
                  <a:schemeClr val="lt1"/>
                </a:highlight>
                <a:latin typeface="Helvetica Neue"/>
                <a:ea typeface="Helvetica Neue"/>
                <a:cs typeface="Helvetica Neue"/>
                <a:sym typeface="Helvetica Neue"/>
              </a:rPr>
              <a:t>A tener en cuenta:</a:t>
            </a:r>
            <a:endParaRPr b="1" sz="1600">
              <a:solidFill>
                <a:schemeClr val="dk1"/>
              </a:solidFill>
              <a:highlight>
                <a:schemeClr val="lt1"/>
              </a:highlight>
              <a:latin typeface="Helvetica Neue"/>
              <a:ea typeface="Helvetica Neue"/>
              <a:cs typeface="Helvetica Neue"/>
              <a:sym typeface="Helvetica Neue"/>
            </a:endParaRPr>
          </a:p>
          <a:p>
            <a:pPr indent="-330200" lvl="0" marL="457200" rtl="0" algn="l">
              <a:lnSpc>
                <a:spcPct val="115000"/>
              </a:lnSpc>
              <a:spcBef>
                <a:spcPts val="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Implementar estas funciones utilizando Promises en las funciones de Firebase con sintaxis async/await, utilizando la importación en formato ES Modules (import)</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chemeClr val="dk1"/>
              </a:buClr>
              <a:buSzPts val="1600"/>
              <a:buFont typeface="Helvetica Neue Light"/>
              <a:buChar char="-"/>
            </a:pPr>
            <a:r>
              <a:rPr lang="en" sz="1600">
                <a:solidFill>
                  <a:schemeClr val="dk1"/>
                </a:solidFill>
                <a:highlight>
                  <a:schemeClr val="lt1"/>
                </a:highlight>
                <a:latin typeface="Helvetica Neue Light"/>
                <a:ea typeface="Helvetica Neue Light"/>
                <a:cs typeface="Helvetica Neue Light"/>
                <a:sym typeface="Helvetica Neue Light"/>
              </a:rPr>
              <a:t>Verificar la información de la base de datos con la consola de Firebase.</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630" name="Google Shape;630;p82"/>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6" name="Google Shape;636;p83"/>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000">
                <a:latin typeface="Anton"/>
                <a:ea typeface="Anton"/>
                <a:cs typeface="Anton"/>
                <a:sym typeface="Anton"/>
              </a:rPr>
              <a:t>SEGUNDA </a:t>
            </a:r>
            <a:r>
              <a:rPr i="1" lang="en" sz="4000">
                <a:solidFill>
                  <a:srgbClr val="000000"/>
                </a:solidFill>
                <a:latin typeface="Anton"/>
                <a:ea typeface="Anton"/>
                <a:cs typeface="Anton"/>
                <a:sym typeface="Anton"/>
              </a:rPr>
              <a:t>ENTREGA DEL PROYECTO FINAL </a:t>
            </a:r>
            <a:endParaRPr i="1" sz="4000">
              <a:latin typeface="Anton"/>
              <a:ea typeface="Anton"/>
              <a:cs typeface="Anton"/>
              <a:sym typeface="Anton"/>
            </a:endParaRPr>
          </a:p>
        </p:txBody>
      </p:sp>
      <p:sp>
        <p:nvSpPr>
          <p:cNvPr id="637" name="Google Shape;637;p83"/>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 sz="1800">
                <a:solidFill>
                  <a:srgbClr val="000000"/>
                </a:solidFill>
                <a:latin typeface="Helvetica Neue Light"/>
                <a:ea typeface="Helvetica Neue Light"/>
                <a:cs typeface="Helvetica Neue Light"/>
                <a:sym typeface="Helvetica Neue Light"/>
              </a:rPr>
              <a:t>Deberás entregar</a:t>
            </a:r>
            <a:r>
              <a:rPr lang="en" sz="1800">
                <a:latin typeface="Helvetica Neue Light"/>
                <a:ea typeface="Helvetica Neue Light"/>
                <a:cs typeface="Helvetica Neue Light"/>
                <a:sym typeface="Helvetica Neue Light"/>
              </a:rPr>
              <a:t> el avance de tu aplicación eCommerce Backend </a:t>
            </a:r>
            <a:r>
              <a:rPr lang="en" sz="1800">
                <a:solidFill>
                  <a:srgbClr val="000000"/>
                </a:solidFill>
                <a:latin typeface="Helvetica Neue Light"/>
                <a:ea typeface="Helvetica Neue Light"/>
                <a:cs typeface="Helvetica Neue Light"/>
                <a:sym typeface="Helvetica Neue Light"/>
              </a:rPr>
              <a:t>correspondiente a la </a:t>
            </a:r>
            <a:r>
              <a:rPr lang="en" sz="1800">
                <a:latin typeface="Helvetica Neue Light"/>
                <a:ea typeface="Helvetica Neue Light"/>
                <a:cs typeface="Helvetica Neue Light"/>
                <a:sym typeface="Helvetica Neue Light"/>
              </a:rPr>
              <a:t>segunda </a:t>
            </a:r>
            <a:r>
              <a:rPr lang="en" sz="1800">
                <a:solidFill>
                  <a:srgbClr val="000000"/>
                </a:solidFill>
                <a:latin typeface="Helvetica Neue Light"/>
                <a:ea typeface="Helvetica Neue Light"/>
                <a:cs typeface="Helvetica Neue Light"/>
                <a:sym typeface="Helvetica Neue Light"/>
              </a:rPr>
              <a:t>entrega de tu proyecto final.</a:t>
            </a:r>
            <a:endParaRPr sz="1800">
              <a:solidFill>
                <a:srgbClr val="000000"/>
              </a:solidFill>
              <a:latin typeface="Helvetica Neue Light"/>
              <a:ea typeface="Helvetica Neue Light"/>
              <a:cs typeface="Helvetica Neue Light"/>
              <a:sym typeface="Helvetica Neue Light"/>
            </a:endParaRPr>
          </a:p>
        </p:txBody>
      </p:sp>
      <p:grpSp>
        <p:nvGrpSpPr>
          <p:cNvPr id="638" name="Google Shape;638;p83"/>
          <p:cNvGrpSpPr/>
          <p:nvPr/>
        </p:nvGrpSpPr>
        <p:grpSpPr>
          <a:xfrm>
            <a:off x="3882275" y="708249"/>
            <a:ext cx="1379450" cy="1379450"/>
            <a:chOff x="3882275" y="708249"/>
            <a:chExt cx="1379450" cy="1379450"/>
          </a:xfrm>
        </p:grpSpPr>
        <p:pic>
          <p:nvPicPr>
            <p:cNvPr id="639" name="Google Shape;639;p83"/>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
          <p:nvSpPr>
            <p:cNvPr id="640" name="Google Shape;640;p83"/>
            <p:cNvSpPr/>
            <p:nvPr/>
          </p:nvSpPr>
          <p:spPr>
            <a:xfrm>
              <a:off x="4823975" y="79947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a:solidFill>
                    <a:srgbClr val="FFFFFF"/>
                  </a:solidFill>
                  <a:latin typeface="Helvetica Neue"/>
                  <a:ea typeface="Helvetica Neue"/>
                  <a:cs typeface="Helvetica Neue"/>
                  <a:sym typeface="Helvetica Neue"/>
                </a:rPr>
                <a:t>2</a:t>
              </a:r>
              <a:endParaRPr b="1">
                <a:solidFill>
                  <a:srgbClr val="FFFFFF"/>
                </a:solidFill>
                <a:latin typeface="Helvetica Neue"/>
                <a:ea typeface="Helvetica Neue"/>
                <a:cs typeface="Helvetica Neue"/>
                <a:sym typeface="Helvetica Neu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nvSpPr>
        <p:spPr>
          <a:xfrm>
            <a:off x="4020875" y="333988"/>
            <a:ext cx="4181700" cy="12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Modalidades y Configuraciones</a:t>
            </a:r>
            <a:endParaRPr i="1" sz="3600">
              <a:latin typeface="Anton"/>
              <a:ea typeface="Anton"/>
              <a:cs typeface="Anton"/>
              <a:sym typeface="Anton"/>
            </a:endParaRPr>
          </a:p>
        </p:txBody>
      </p:sp>
      <p:pic>
        <p:nvPicPr>
          <p:cNvPr id="157" name="Google Shape;157;p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58" name="Google Shape;158;p30"/>
          <p:cNvSpPr txBox="1"/>
          <p:nvPr/>
        </p:nvSpPr>
        <p:spPr>
          <a:xfrm>
            <a:off x="467550" y="2159925"/>
            <a:ext cx="8208900" cy="225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chemeClr val="dk1"/>
                </a:solidFill>
                <a:highlight>
                  <a:schemeClr val="lt1"/>
                </a:highlight>
                <a:latin typeface="Helvetica Neue Light"/>
                <a:ea typeface="Helvetica Neue Light"/>
                <a:cs typeface="Helvetica Neue Light"/>
                <a:sym typeface="Helvetica Neue Light"/>
              </a:rPr>
              <a:t>Podemos definir dos modalidades de servicio bien diferenciadas</a:t>
            </a:r>
            <a:endParaRPr sz="2000" u="sng">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u="sng">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Modelo clásico</a:t>
            </a:r>
            <a:r>
              <a:rPr lang="en" sz="2000">
                <a:solidFill>
                  <a:schemeClr val="dk1"/>
                </a:solidFill>
                <a:highlight>
                  <a:schemeClr val="lt1"/>
                </a:highlight>
                <a:latin typeface="Helvetica Neue Light"/>
                <a:ea typeface="Helvetica Neue Light"/>
                <a:cs typeface="Helvetica Neue Light"/>
                <a:sym typeface="Helvetica Neue Light"/>
              </a:rPr>
              <a:t>: el cliente hace uso de la infraestructura física del proveedor para alojar sus bases de datos.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 sz="2000">
                <a:solidFill>
                  <a:schemeClr val="dk1"/>
                </a:solidFill>
                <a:highlight>
                  <a:schemeClr val="lt1"/>
                </a:highlight>
                <a:latin typeface="Helvetica Neue"/>
                <a:ea typeface="Helvetica Neue"/>
                <a:cs typeface="Helvetica Neue"/>
                <a:sym typeface="Helvetica Neue"/>
              </a:rPr>
              <a:t>Alojamiento gestionado</a:t>
            </a:r>
            <a:r>
              <a:rPr lang="en" sz="2000">
                <a:solidFill>
                  <a:schemeClr val="dk1"/>
                </a:solidFill>
                <a:highlight>
                  <a:schemeClr val="lt1"/>
                </a:highlight>
                <a:latin typeface="Helvetica Neue Light"/>
                <a:ea typeface="Helvetica Neue Light"/>
                <a:cs typeface="Helvetica Neue Light"/>
                <a:sym typeface="Helvetica Neue Light"/>
              </a:rPr>
              <a:t>: el cliente se desentiende de cualquier tarea de mantenimiento y gestión avanzada de la base de datos, que asumirá el proveedor.</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159" name="Google Shape;159;p30"/>
          <p:cNvPicPr preferRelativeResize="0"/>
          <p:nvPr/>
        </p:nvPicPr>
        <p:blipFill>
          <a:blip r:embed="rId4">
            <a:alphaModFix/>
          </a:blip>
          <a:stretch>
            <a:fillRect/>
          </a:stretch>
        </p:blipFill>
        <p:spPr>
          <a:xfrm>
            <a:off x="941425" y="230000"/>
            <a:ext cx="3079451" cy="14433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aphicFrame>
        <p:nvGraphicFramePr>
          <p:cNvPr id="645" name="Google Shape;645;p84"/>
          <p:cNvGraphicFramePr/>
          <p:nvPr/>
        </p:nvGraphicFramePr>
        <p:xfrm>
          <a:off x="153250" y="30813"/>
          <a:ext cx="3000000" cy="3000000"/>
        </p:xfrm>
        <a:graphic>
          <a:graphicData uri="http://schemas.openxmlformats.org/drawingml/2006/table">
            <a:tbl>
              <a:tblPr>
                <a:noFill/>
                <a:tableStyleId>{30BF97E3-A7B8-4C9E-8DC4-DCBD6B26F54E}</a:tableStyleId>
              </a:tblPr>
              <a:tblGrid>
                <a:gridCol w="2945825"/>
                <a:gridCol w="3822275"/>
                <a:gridCol w="2069375"/>
              </a:tblGrid>
              <a:tr h="713125">
                <a:tc gridSpan="3">
                  <a:txBody>
                    <a:bodyPr/>
                    <a:lstStyle/>
                    <a:p>
                      <a:pPr indent="0" lvl="0" marL="0" rtl="0" algn="l">
                        <a:spcBef>
                          <a:spcPts val="0"/>
                        </a:spcBef>
                        <a:spcAft>
                          <a:spcPts val="0"/>
                        </a:spcAft>
                        <a:buNone/>
                      </a:pPr>
                      <a:r>
                        <a:rPr i="1" lang="en"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600">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Clr>
                          <a:schemeClr val="dk1"/>
                        </a:buClr>
                        <a:buSzPts val="1100"/>
                        <a:buFont typeface="Arial"/>
                        <a:buNone/>
                      </a:pPr>
                      <a:r>
                        <a:rPr b="1" lang="en" sz="1700">
                          <a:solidFill>
                            <a:schemeClr val="dk1"/>
                          </a:solidFill>
                        </a:rPr>
                        <a:t>&gt;&gt;</a:t>
                      </a:r>
                      <a:r>
                        <a:rPr b="1" lang="en" sz="1600">
                          <a:solidFill>
                            <a:schemeClr val="dk1"/>
                          </a:solidFill>
                          <a:latin typeface="Helvetica Neue"/>
                          <a:ea typeface="Helvetica Neue"/>
                          <a:cs typeface="Helvetica Neue"/>
                          <a:sym typeface="Helvetica Neue"/>
                        </a:rPr>
                        <a:t>Consigna: </a:t>
                      </a:r>
                      <a:r>
                        <a:rPr lang="en" sz="1600">
                          <a:solidFill>
                            <a:schemeClr val="dk1"/>
                          </a:solidFill>
                          <a:latin typeface="Helvetica Neue Light"/>
                          <a:ea typeface="Helvetica Neue Light"/>
                          <a:cs typeface="Helvetica Neue Light"/>
                          <a:sym typeface="Helvetica Neue Light"/>
                        </a:rPr>
                        <a:t>Basándose en los contenedores ya desarrollados (memoria, archivos) desarrollar dos contenedores más (que cumplan con la misma interfaz) que permitan realizar las operaciones básicas de CRUD en MongoDb (ya sea local o remoto) y en Firebase. Luego, para cada contenedor, crear dos clases derivadas, una para trabajar con Productos, y otra para trabajar con Carritos.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46" name="Google Shape;646;p84"/>
          <p:cNvPicPr preferRelativeResize="0"/>
          <p:nvPr/>
        </p:nvPicPr>
        <p:blipFill rotWithShape="1">
          <a:blip r:embed="rId3">
            <a:alphaModFix/>
          </a:blip>
          <a:srcRect b="0" l="0" r="0" t="0"/>
          <a:stretch/>
        </p:blipFill>
        <p:spPr>
          <a:xfrm>
            <a:off x="7120275" y="696900"/>
            <a:ext cx="1634174" cy="639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graphicFrame>
        <p:nvGraphicFramePr>
          <p:cNvPr id="651" name="Google Shape;651;p85"/>
          <p:cNvGraphicFramePr/>
          <p:nvPr/>
        </p:nvGraphicFramePr>
        <p:xfrm>
          <a:off x="153250" y="30813"/>
          <a:ext cx="3000000" cy="3000000"/>
        </p:xfrm>
        <a:graphic>
          <a:graphicData uri="http://schemas.openxmlformats.org/drawingml/2006/table">
            <a:tbl>
              <a:tblPr>
                <a:noFill/>
                <a:tableStyleId>{30BF97E3-A7B8-4C9E-8DC4-DCBD6B26F54E}</a:tableStyleId>
              </a:tblPr>
              <a:tblGrid>
                <a:gridCol w="2945825"/>
                <a:gridCol w="3822275"/>
                <a:gridCol w="2069375"/>
              </a:tblGrid>
              <a:tr h="713125">
                <a:tc gridSpan="3">
                  <a:txBody>
                    <a:bodyPr/>
                    <a:lstStyle/>
                    <a:p>
                      <a:pPr indent="0" lvl="0" marL="0" rtl="0" algn="l">
                        <a:spcBef>
                          <a:spcPts val="0"/>
                        </a:spcBef>
                        <a:spcAft>
                          <a:spcPts val="0"/>
                        </a:spcAft>
                        <a:buNone/>
                      </a:pPr>
                      <a:r>
                        <a:rPr i="1" lang="en"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600">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None/>
                      </a:pPr>
                      <a:r>
                        <a:rPr b="1" lang="en" sz="1700">
                          <a:solidFill>
                            <a:schemeClr val="dk1"/>
                          </a:solidFill>
                        </a:rPr>
                        <a:t>&gt;&gt;</a:t>
                      </a:r>
                      <a:r>
                        <a:rPr b="1" lang="en" sz="1600">
                          <a:solidFill>
                            <a:schemeClr val="dk1"/>
                          </a:solidFill>
                          <a:latin typeface="Helvetica Neue"/>
                          <a:ea typeface="Helvetica Neue"/>
                          <a:cs typeface="Helvetica Neue"/>
                          <a:sym typeface="Helvetica Neue"/>
                        </a:rPr>
                        <a:t>Aspectos a incluir en el entregable: </a:t>
                      </a:r>
                      <a:endParaRPr b="1"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A las clases derivadas de los contenedores se las conoce como DAOs (Data Access Objects), y pueden ir todas incluidas en una misma carpeta de ‘daos’.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En la carpeta de daos, incluir un archivo que importe todas las clases y exporte una instancia de dao de productos y una de dao de carritos, según corresponda. Esta decisión se tomará en base al valor de una variable de entorno cargada al momento de ejecutar el servidor (opcional: investigar el uso de imports dinámicos).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Incluir un archivo de configuración (config) que contenga los datos correspondientes para conectarse a las bases de datos o medio de persistencia que corresponda.</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 sz="1700">
                          <a:solidFill>
                            <a:schemeClr val="dk1"/>
                          </a:solidFill>
                        </a:rPr>
                        <a:t>&gt;&gt;</a:t>
                      </a:r>
                      <a:r>
                        <a:rPr b="1" lang="en" sz="1600">
                          <a:solidFill>
                            <a:schemeClr val="dk1"/>
                          </a:solidFill>
                          <a:latin typeface="Helvetica Neue"/>
                          <a:ea typeface="Helvetica Neue"/>
                          <a:cs typeface="Helvetica Neue"/>
                          <a:sym typeface="Helvetica Neue"/>
                        </a:rPr>
                        <a:t>Opcional:</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Hacer lo mismo para bases de datos relacionales: MariaDB/SQLite3.</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52" name="Google Shape;652;p85"/>
          <p:cNvPicPr preferRelativeResize="0"/>
          <p:nvPr/>
        </p:nvPicPr>
        <p:blipFill>
          <a:blip r:embed="rId3">
            <a:alphaModFix/>
          </a:blip>
          <a:stretch>
            <a:fillRect/>
          </a:stretch>
        </p:blipFill>
        <p:spPr>
          <a:xfrm>
            <a:off x="7805075" y="4660425"/>
            <a:ext cx="1186526" cy="330675"/>
          </a:xfrm>
          <a:prstGeom prst="rect">
            <a:avLst/>
          </a:prstGeom>
          <a:noFill/>
          <a:ln>
            <a:noFill/>
          </a:ln>
        </p:spPr>
      </p:pic>
      <p:pic>
        <p:nvPicPr>
          <p:cNvPr id="653" name="Google Shape;653;p85"/>
          <p:cNvPicPr preferRelativeResize="0"/>
          <p:nvPr/>
        </p:nvPicPr>
        <p:blipFill rotWithShape="1">
          <a:blip r:embed="rId4">
            <a:alphaModFix/>
          </a:blip>
          <a:srcRect b="0" l="0" r="0" t="0"/>
          <a:stretch/>
        </p:blipFill>
        <p:spPr>
          <a:xfrm>
            <a:off x="7120275" y="759778"/>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aphicFrame>
        <p:nvGraphicFramePr>
          <p:cNvPr id="658" name="Google Shape;658;p86"/>
          <p:cNvGraphicFramePr/>
          <p:nvPr/>
        </p:nvGraphicFramePr>
        <p:xfrm>
          <a:off x="153250" y="30813"/>
          <a:ext cx="3000000" cy="3000000"/>
        </p:xfrm>
        <a:graphic>
          <a:graphicData uri="http://schemas.openxmlformats.org/drawingml/2006/table">
            <a:tbl>
              <a:tblPr>
                <a:noFill/>
                <a:tableStyleId>{30BF97E3-A7B8-4C9E-8DC4-DCBD6B26F54E}</a:tableStyleId>
              </a:tblPr>
              <a:tblGrid>
                <a:gridCol w="2945825"/>
                <a:gridCol w="3822275"/>
                <a:gridCol w="2069375"/>
              </a:tblGrid>
              <a:tr h="713125">
                <a:tc gridSpan="3">
                  <a:txBody>
                    <a:bodyPr/>
                    <a:lstStyle/>
                    <a:p>
                      <a:pPr indent="0" lvl="0" marL="0" rtl="0" algn="l">
                        <a:spcBef>
                          <a:spcPts val="0"/>
                        </a:spcBef>
                        <a:spcAft>
                          <a:spcPts val="0"/>
                        </a:spcAft>
                        <a:buNone/>
                      </a:pPr>
                      <a:r>
                        <a:rPr i="1" lang="en" sz="2200">
                          <a:solidFill>
                            <a:schemeClr val="dk1"/>
                          </a:solidFill>
                          <a:latin typeface="Anton"/>
                          <a:ea typeface="Anton"/>
                          <a:cs typeface="Anton"/>
                          <a:sym typeface="Anton"/>
                        </a:rPr>
                        <a:t>SEGUNDA 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592800">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 sz="1600">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9825">
                <a:tc gridSpan="3">
                  <a:txBody>
                    <a:bodyPr/>
                    <a:lstStyle/>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59" name="Google Shape;659;p86"/>
          <p:cNvPicPr preferRelativeResize="0"/>
          <p:nvPr/>
        </p:nvPicPr>
        <p:blipFill rotWithShape="1">
          <a:blip r:embed="rId3">
            <a:alphaModFix/>
          </a:blip>
          <a:srcRect b="0" l="0" r="0" t="0"/>
          <a:stretch/>
        </p:blipFill>
        <p:spPr>
          <a:xfrm>
            <a:off x="7120275" y="696900"/>
            <a:ext cx="1634174" cy="639850"/>
          </a:xfrm>
          <a:prstGeom prst="rect">
            <a:avLst/>
          </a:prstGeom>
          <a:noFill/>
          <a:ln>
            <a:noFill/>
          </a:ln>
        </p:spPr>
      </p:pic>
      <p:pic>
        <p:nvPicPr>
          <p:cNvPr id="660" name="Google Shape;660;p86"/>
          <p:cNvPicPr preferRelativeResize="0"/>
          <p:nvPr/>
        </p:nvPicPr>
        <p:blipFill>
          <a:blip r:embed="rId4">
            <a:alphaModFix/>
          </a:blip>
          <a:stretch>
            <a:fillRect/>
          </a:stretch>
        </p:blipFill>
        <p:spPr>
          <a:xfrm>
            <a:off x="258150" y="1532875"/>
            <a:ext cx="4457700" cy="3429000"/>
          </a:xfrm>
          <a:prstGeom prst="rect">
            <a:avLst/>
          </a:prstGeom>
          <a:noFill/>
          <a:ln cap="flat" cmpd="sng" w="28575">
            <a:solidFill>
              <a:schemeClr val="dk2"/>
            </a:solidFill>
            <a:prstDash val="solid"/>
            <a:round/>
            <a:headEnd len="sm" w="sm" type="none"/>
            <a:tailEnd len="sm" w="sm" type="none"/>
          </a:ln>
        </p:spPr>
      </p:pic>
      <p:pic>
        <p:nvPicPr>
          <p:cNvPr id="661" name="Google Shape;661;p86"/>
          <p:cNvPicPr preferRelativeResize="0"/>
          <p:nvPr/>
        </p:nvPicPr>
        <p:blipFill>
          <a:blip r:embed="rId5">
            <a:alphaModFix/>
          </a:blip>
          <a:stretch>
            <a:fillRect/>
          </a:stretch>
        </p:blipFill>
        <p:spPr>
          <a:xfrm>
            <a:off x="3779938" y="2465363"/>
            <a:ext cx="4962525" cy="2162175"/>
          </a:xfrm>
          <a:prstGeom prst="rect">
            <a:avLst/>
          </a:prstGeom>
          <a:noFill/>
          <a:ln cap="flat" cmpd="sng" w="28575">
            <a:solidFill>
              <a:schemeClr val="dk2"/>
            </a:solidFill>
            <a:prstDash val="solid"/>
            <a:round/>
            <a:headEnd len="sm" w="sm" type="none"/>
            <a:tailEnd len="sm" w="sm" type="none"/>
          </a:ln>
        </p:spPr>
      </p:pic>
      <p:pic>
        <p:nvPicPr>
          <p:cNvPr id="662" name="Google Shape;662;p86"/>
          <p:cNvPicPr preferRelativeResize="0"/>
          <p:nvPr/>
        </p:nvPicPr>
        <p:blipFill>
          <a:blip r:embed="rId6">
            <a:alphaModFix/>
          </a:blip>
          <a:stretch>
            <a:fillRect/>
          </a:stretch>
        </p:blipFill>
        <p:spPr>
          <a:xfrm>
            <a:off x="7331671" y="1667800"/>
            <a:ext cx="1498850" cy="3228925"/>
          </a:xfrm>
          <a:prstGeom prst="rect">
            <a:avLst/>
          </a:prstGeom>
          <a:noFill/>
          <a:ln cap="flat" cmpd="sng" w="28575">
            <a:solidFill>
              <a:schemeClr val="dk2"/>
            </a:solidFill>
            <a:prstDash val="solid"/>
            <a:round/>
            <a:headEnd len="sm" w="sm" type="none"/>
            <a:tailEnd len="sm" w="sm" type="none"/>
          </a:ln>
        </p:spPr>
      </p:pic>
      <p:sp>
        <p:nvSpPr>
          <p:cNvPr id="663" name="Google Shape;663;p86"/>
          <p:cNvSpPr txBox="1"/>
          <p:nvPr/>
        </p:nvSpPr>
        <p:spPr>
          <a:xfrm>
            <a:off x="5390100" y="1509125"/>
            <a:ext cx="109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Ejemplos</a:t>
            </a:r>
            <a:endParaRPr b="1" sz="1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8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669" name="Google Shape;669;p87"/>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3" name="Shape 673"/>
        <p:cNvGrpSpPr/>
        <p:nvPr/>
      </p:nvGrpSpPr>
      <p:grpSpPr>
        <a:xfrm>
          <a:off x="0" y="0"/>
          <a:ext cx="0" cy="0"/>
          <a:chOff x="0" y="0"/>
          <a:chExt cx="0" cy="0"/>
        </a:xfrm>
      </p:grpSpPr>
      <p:sp>
        <p:nvSpPr>
          <p:cNvPr id="674" name="Google Shape;674;p88"/>
          <p:cNvSpPr txBox="1"/>
          <p:nvPr/>
        </p:nvSpPr>
        <p:spPr>
          <a:xfrm>
            <a:off x="1956450" y="8133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675" name="Google Shape;675;p88"/>
          <p:cNvSpPr txBox="1"/>
          <p:nvPr/>
        </p:nvSpPr>
        <p:spPr>
          <a:xfrm>
            <a:off x="2193825" y="1963625"/>
            <a:ext cx="52311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DBaaS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Mongo Atlas</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Firebase</a:t>
            </a:r>
            <a:endParaRPr sz="2200">
              <a:solidFill>
                <a:srgbClr val="E0FF00"/>
              </a:solidFill>
              <a:latin typeface="Helvetica Neue Light"/>
              <a:ea typeface="Helvetica Neue Light"/>
              <a:cs typeface="Helvetica Neue Light"/>
              <a:sym typeface="Helvetica Neue Light"/>
            </a:endParaRPr>
          </a:p>
          <a:p>
            <a:pPr indent="-368300" lvl="0" marL="457200" rtl="0" algn="l">
              <a:lnSpc>
                <a:spcPct val="115000"/>
              </a:lnSpc>
              <a:spcBef>
                <a:spcPts val="0"/>
              </a:spcBef>
              <a:spcAft>
                <a:spcPts val="0"/>
              </a:spcAft>
              <a:buClr>
                <a:srgbClr val="E0FF00"/>
              </a:buClr>
              <a:buSzPts val="2200"/>
              <a:buFont typeface="Helvetica Neue Light"/>
              <a:buChar char="-"/>
            </a:pPr>
            <a:r>
              <a:rPr lang="en" sz="2200">
                <a:solidFill>
                  <a:srgbClr val="E0FF00"/>
                </a:solidFill>
                <a:latin typeface="Helvetica Neue Light"/>
                <a:ea typeface="Helvetica Neue Light"/>
                <a:cs typeface="Helvetica Neue Light"/>
                <a:sym typeface="Helvetica Neue Light"/>
              </a:rPr>
              <a:t>Integración con Node.js</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9" name="Shape 679"/>
        <p:cNvGrpSpPr/>
        <p:nvPr/>
      </p:nvGrpSpPr>
      <p:grpSpPr>
        <a:xfrm>
          <a:off x="0" y="0"/>
          <a:ext cx="0" cy="0"/>
          <a:chOff x="0" y="0"/>
          <a:chExt cx="0" cy="0"/>
        </a:xfrm>
      </p:grpSpPr>
      <p:sp>
        <p:nvSpPr>
          <p:cNvPr id="680" name="Google Shape;680;p8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81" name="Google Shape;681;p89"/>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85" name="Shape 685"/>
        <p:cNvGrpSpPr/>
        <p:nvPr/>
      </p:nvGrpSpPr>
      <p:grpSpPr>
        <a:xfrm>
          <a:off x="0" y="0"/>
          <a:ext cx="0" cy="0"/>
          <a:chOff x="0" y="0"/>
          <a:chExt cx="0" cy="0"/>
        </a:xfrm>
      </p:grpSpPr>
      <p:sp>
        <p:nvSpPr>
          <p:cNvPr id="686" name="Google Shape;686;p9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87" name="Google Shape;687;p9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nvSpPr>
        <p:spPr>
          <a:xfrm>
            <a:off x="1669150" y="236238"/>
            <a:ext cx="57234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Ventajas del modelo DBaaS</a:t>
            </a:r>
            <a:endParaRPr i="1" sz="3600">
              <a:latin typeface="Anton"/>
              <a:ea typeface="Anton"/>
              <a:cs typeface="Anton"/>
              <a:sym typeface="Anton"/>
            </a:endParaRPr>
          </a:p>
        </p:txBody>
      </p:sp>
      <p:pic>
        <p:nvPicPr>
          <p:cNvPr id="165" name="Google Shape;165;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6" name="Google Shape;166;p31"/>
          <p:cNvSpPr txBox="1"/>
          <p:nvPr/>
        </p:nvSpPr>
        <p:spPr>
          <a:xfrm>
            <a:off x="197500" y="1131475"/>
            <a:ext cx="8666700" cy="3630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Se elimina la infraestructura física</a:t>
            </a:r>
            <a:r>
              <a:rPr lang="en" sz="1800">
                <a:solidFill>
                  <a:schemeClr val="dk1"/>
                </a:solidFill>
                <a:highlight>
                  <a:schemeClr val="lt1"/>
                </a:highlight>
                <a:latin typeface="Helvetica Neue Light"/>
                <a:ea typeface="Helvetica Neue Light"/>
                <a:cs typeface="Helvetica Neue Light"/>
                <a:sym typeface="Helvetica Neue Light"/>
              </a:rPr>
              <a:t> de la ecuación ahorrando en costos, ya que el proveedor es responsable del mantenimiento y la disponibilidad de los sistemas. Los usuarios son responsables de sus propios datos.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Ahorro de costos generalizado</a:t>
            </a:r>
            <a:r>
              <a:rPr lang="en" sz="1800">
                <a:solidFill>
                  <a:schemeClr val="dk1"/>
                </a:solidFill>
                <a:highlight>
                  <a:schemeClr val="lt1"/>
                </a:highlight>
                <a:latin typeface="Helvetica Neue Light"/>
                <a:ea typeface="Helvetica Neue Light"/>
                <a:cs typeface="Helvetica Neue Light"/>
                <a:sym typeface="Helvetica Neue Light"/>
              </a:rPr>
              <a:t>. Además de prescindir de las inversiones físicas, con </a:t>
            </a:r>
            <a:r>
              <a:rPr b="1" lang="en" sz="1800">
                <a:solidFill>
                  <a:schemeClr val="dk1"/>
                </a:solidFill>
                <a:highlight>
                  <a:schemeClr val="lt1"/>
                </a:highlight>
                <a:latin typeface="Helvetica Neue"/>
                <a:ea typeface="Helvetica Neue"/>
                <a:cs typeface="Helvetica Neue"/>
                <a:sym typeface="Helvetica Neue"/>
              </a:rPr>
              <a:t>DBaaS </a:t>
            </a:r>
            <a:r>
              <a:rPr lang="en" sz="1800">
                <a:solidFill>
                  <a:schemeClr val="dk1"/>
                </a:solidFill>
                <a:highlight>
                  <a:schemeClr val="lt1"/>
                </a:highlight>
                <a:latin typeface="Helvetica Neue Light"/>
                <a:ea typeface="Helvetica Neue Light"/>
                <a:cs typeface="Helvetica Neue Light"/>
                <a:sym typeface="Helvetica Neue Light"/>
              </a:rPr>
              <a:t>se puede tener menos personal dedicado a esta tarea, ahorrar en energía y aprovechar mejor el espacio físico.</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Escalabilidad</a:t>
            </a:r>
            <a:r>
              <a:rPr lang="en" sz="1800">
                <a:solidFill>
                  <a:schemeClr val="dk1"/>
                </a:solidFill>
                <a:highlight>
                  <a:schemeClr val="lt1"/>
                </a:highlight>
                <a:latin typeface="Helvetica Neue Light"/>
                <a:ea typeface="Helvetica Neue Light"/>
                <a:cs typeface="Helvetica Neue Light"/>
                <a:sym typeface="Helvetica Neue Light"/>
              </a:rPr>
              <a:t>. Con </a:t>
            </a:r>
            <a:r>
              <a:rPr b="1" lang="en" sz="1800">
                <a:solidFill>
                  <a:schemeClr val="dk1"/>
                </a:solidFill>
                <a:highlight>
                  <a:schemeClr val="lt1"/>
                </a:highlight>
                <a:latin typeface="Helvetica Neue"/>
                <a:ea typeface="Helvetica Neue"/>
                <a:cs typeface="Helvetica Neue"/>
                <a:sym typeface="Helvetica Neue"/>
              </a:rPr>
              <a:t>DBaaS</a:t>
            </a:r>
            <a:r>
              <a:rPr lang="en" sz="1800">
                <a:solidFill>
                  <a:schemeClr val="dk1"/>
                </a:solidFill>
                <a:highlight>
                  <a:schemeClr val="lt1"/>
                </a:highlight>
                <a:latin typeface="Helvetica Neue Light"/>
                <a:ea typeface="Helvetica Neue Light"/>
                <a:cs typeface="Helvetica Neue Light"/>
                <a:sym typeface="Helvetica Neue Light"/>
              </a:rPr>
              <a:t> podemos acceder a diferentes tarifas basadas principalmente en el rendimiento deseado y nuestras necesidades.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b="1" lang="en" sz="1800">
                <a:solidFill>
                  <a:schemeClr val="dk1"/>
                </a:solidFill>
                <a:highlight>
                  <a:schemeClr val="lt1"/>
                </a:highlight>
                <a:latin typeface="Helvetica Neue"/>
                <a:ea typeface="Helvetica Neue"/>
                <a:cs typeface="Helvetica Neue"/>
                <a:sym typeface="Helvetica Neue"/>
              </a:rPr>
              <a:t>Personal cualificado</a:t>
            </a:r>
            <a:r>
              <a:rPr lang="en" sz="1800">
                <a:solidFill>
                  <a:schemeClr val="dk1"/>
                </a:solidFill>
                <a:highlight>
                  <a:schemeClr val="lt1"/>
                </a:highlight>
                <a:latin typeface="Helvetica Neue Light"/>
                <a:ea typeface="Helvetica Neue Light"/>
                <a:cs typeface="Helvetica Neue Light"/>
                <a:sym typeface="Helvetica Neue Light"/>
              </a:rPr>
              <a:t>. A través de </a:t>
            </a:r>
            <a:r>
              <a:rPr b="1" lang="en" sz="1800">
                <a:solidFill>
                  <a:schemeClr val="dk1"/>
                </a:solidFill>
                <a:highlight>
                  <a:schemeClr val="lt1"/>
                </a:highlight>
                <a:latin typeface="Helvetica Neue"/>
                <a:ea typeface="Helvetica Neue"/>
                <a:cs typeface="Helvetica Neue"/>
                <a:sym typeface="Helvetica Neue"/>
              </a:rPr>
              <a:t>DBaaS</a:t>
            </a:r>
            <a:r>
              <a:rPr lang="en" sz="1800">
                <a:solidFill>
                  <a:schemeClr val="dk1"/>
                </a:solidFill>
                <a:highlight>
                  <a:schemeClr val="lt1"/>
                </a:highlight>
                <a:latin typeface="Helvetica Neue Light"/>
                <a:ea typeface="Helvetica Neue Light"/>
                <a:cs typeface="Helvetica Neue Light"/>
                <a:sym typeface="Helvetica Neue Light"/>
              </a:rPr>
              <a:t> se accede a expertos en bases de datos que se encargarán de todas las tareas de mantenimiento, actualización, seguridad y gestión.</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167" name="Google Shape;167;p31"/>
          <p:cNvPicPr preferRelativeResize="0"/>
          <p:nvPr/>
        </p:nvPicPr>
        <p:blipFill>
          <a:blip r:embed="rId4">
            <a:alphaModFix/>
          </a:blip>
          <a:stretch>
            <a:fillRect/>
          </a:stretch>
        </p:blipFill>
        <p:spPr>
          <a:xfrm>
            <a:off x="7957475" y="-21738"/>
            <a:ext cx="1186525" cy="1186525"/>
          </a:xfrm>
          <a:prstGeom prst="rect">
            <a:avLst/>
          </a:prstGeom>
          <a:noFill/>
          <a:ln>
            <a:noFill/>
          </a:ln>
        </p:spPr>
      </p:pic>
      <p:pic>
        <p:nvPicPr>
          <p:cNvPr id="168" name="Google Shape;168;p31"/>
          <p:cNvPicPr preferRelativeResize="0"/>
          <p:nvPr/>
        </p:nvPicPr>
        <p:blipFill>
          <a:blip r:embed="rId5">
            <a:alphaModFix/>
          </a:blip>
          <a:stretch>
            <a:fillRect/>
          </a:stretch>
        </p:blipFill>
        <p:spPr>
          <a:xfrm>
            <a:off x="0" y="2"/>
            <a:ext cx="1186525" cy="1182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2"/>
          <p:cNvPicPr preferRelativeResize="0"/>
          <p:nvPr/>
        </p:nvPicPr>
        <p:blipFill>
          <a:blip r:embed="rId3">
            <a:alphaModFix/>
          </a:blip>
          <a:stretch>
            <a:fillRect/>
          </a:stretch>
        </p:blipFill>
        <p:spPr>
          <a:xfrm>
            <a:off x="6024925" y="2952218"/>
            <a:ext cx="1743750" cy="1986106"/>
          </a:xfrm>
          <a:prstGeom prst="rect">
            <a:avLst/>
          </a:prstGeom>
          <a:noFill/>
          <a:ln>
            <a:noFill/>
          </a:ln>
        </p:spPr>
      </p:pic>
      <p:sp>
        <p:nvSpPr>
          <p:cNvPr id="174" name="Google Shape;174;p32"/>
          <p:cNvSpPr txBox="1"/>
          <p:nvPr/>
        </p:nvSpPr>
        <p:spPr>
          <a:xfrm>
            <a:off x="270050" y="238900"/>
            <a:ext cx="37914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DBaaS : Esquemas</a:t>
            </a:r>
            <a:endParaRPr i="1" sz="3600">
              <a:latin typeface="Anton"/>
              <a:ea typeface="Anton"/>
              <a:cs typeface="Anton"/>
              <a:sym typeface="Anton"/>
            </a:endParaRPr>
          </a:p>
        </p:txBody>
      </p:sp>
      <p:pic>
        <p:nvPicPr>
          <p:cNvPr id="175" name="Google Shape;175;p32"/>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176" name="Google Shape;176;p32"/>
          <p:cNvPicPr preferRelativeResize="0"/>
          <p:nvPr/>
        </p:nvPicPr>
        <p:blipFill>
          <a:blip r:embed="rId5">
            <a:alphaModFix/>
          </a:blip>
          <a:stretch>
            <a:fillRect/>
          </a:stretch>
        </p:blipFill>
        <p:spPr>
          <a:xfrm>
            <a:off x="415425" y="1126590"/>
            <a:ext cx="5685701" cy="3858935"/>
          </a:xfrm>
          <a:prstGeom prst="rect">
            <a:avLst/>
          </a:prstGeom>
          <a:noFill/>
          <a:ln>
            <a:noFill/>
          </a:ln>
        </p:spPr>
      </p:pic>
      <p:pic>
        <p:nvPicPr>
          <p:cNvPr id="177" name="Google Shape;177;p32"/>
          <p:cNvPicPr preferRelativeResize="0"/>
          <p:nvPr/>
        </p:nvPicPr>
        <p:blipFill>
          <a:blip r:embed="rId6">
            <a:alphaModFix/>
          </a:blip>
          <a:stretch>
            <a:fillRect/>
          </a:stretch>
        </p:blipFill>
        <p:spPr>
          <a:xfrm>
            <a:off x="7475450" y="3205352"/>
            <a:ext cx="1371475" cy="1036575"/>
          </a:xfrm>
          <a:prstGeom prst="rect">
            <a:avLst/>
          </a:prstGeom>
          <a:noFill/>
          <a:ln>
            <a:noFill/>
          </a:ln>
        </p:spPr>
      </p:pic>
      <p:pic>
        <p:nvPicPr>
          <p:cNvPr id="178" name="Google Shape;178;p32"/>
          <p:cNvPicPr preferRelativeResize="0"/>
          <p:nvPr/>
        </p:nvPicPr>
        <p:blipFill>
          <a:blip r:embed="rId7">
            <a:alphaModFix/>
          </a:blip>
          <a:stretch>
            <a:fillRect/>
          </a:stretch>
        </p:blipFill>
        <p:spPr>
          <a:xfrm>
            <a:off x="4495988" y="215650"/>
            <a:ext cx="1473062" cy="768025"/>
          </a:xfrm>
          <a:prstGeom prst="rect">
            <a:avLst/>
          </a:prstGeom>
          <a:noFill/>
          <a:ln>
            <a:noFill/>
          </a:ln>
        </p:spPr>
      </p:pic>
      <p:pic>
        <p:nvPicPr>
          <p:cNvPr id="179" name="Google Shape;179;p32"/>
          <p:cNvPicPr preferRelativeResize="0"/>
          <p:nvPr/>
        </p:nvPicPr>
        <p:blipFill>
          <a:blip r:embed="rId8">
            <a:alphaModFix/>
          </a:blip>
          <a:stretch>
            <a:fillRect/>
          </a:stretch>
        </p:blipFill>
        <p:spPr>
          <a:xfrm>
            <a:off x="6234300" y="1464572"/>
            <a:ext cx="2612625" cy="1567603"/>
          </a:xfrm>
          <a:prstGeom prst="rect">
            <a:avLst/>
          </a:prstGeom>
          <a:noFill/>
          <a:ln>
            <a:noFill/>
          </a:ln>
        </p:spPr>
      </p:pic>
      <p:pic>
        <p:nvPicPr>
          <p:cNvPr id="180" name="Google Shape;180;p32"/>
          <p:cNvPicPr preferRelativeResize="0"/>
          <p:nvPr/>
        </p:nvPicPr>
        <p:blipFill>
          <a:blip r:embed="rId9">
            <a:alphaModFix/>
          </a:blip>
          <a:stretch>
            <a:fillRect/>
          </a:stretch>
        </p:blipFill>
        <p:spPr>
          <a:xfrm>
            <a:off x="6403601" y="215650"/>
            <a:ext cx="2402401" cy="1126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3"/>
          <p:cNvSpPr txBox="1"/>
          <p:nvPr/>
        </p:nvSpPr>
        <p:spPr>
          <a:xfrm>
            <a:off x="75" y="137375"/>
            <a:ext cx="9144000" cy="9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MongoDB Atlas</a:t>
            </a:r>
            <a:endParaRPr i="1" sz="3600">
              <a:solidFill>
                <a:srgbClr val="E0FF00"/>
              </a:solidFill>
              <a:latin typeface="Anton"/>
              <a:ea typeface="Anton"/>
              <a:cs typeface="Anton"/>
              <a:sym typeface="Anton"/>
            </a:endParaRPr>
          </a:p>
        </p:txBody>
      </p:sp>
      <p:pic>
        <p:nvPicPr>
          <p:cNvPr id="186" name="Google Shape;186;p33"/>
          <p:cNvPicPr preferRelativeResize="0"/>
          <p:nvPr/>
        </p:nvPicPr>
        <p:blipFill>
          <a:blip r:embed="rId4">
            <a:alphaModFix/>
          </a:blip>
          <a:stretch>
            <a:fillRect/>
          </a:stretch>
        </p:blipFill>
        <p:spPr>
          <a:xfrm>
            <a:off x="1502275" y="974700"/>
            <a:ext cx="6139450" cy="3271600"/>
          </a:xfrm>
          <a:prstGeom prst="rect">
            <a:avLst/>
          </a:prstGeom>
          <a:noFill/>
          <a:ln>
            <a:noFill/>
          </a:ln>
        </p:spPr>
      </p:pic>
      <p:pic>
        <p:nvPicPr>
          <p:cNvPr id="187" name="Google Shape;187;p33"/>
          <p:cNvPicPr preferRelativeResize="0"/>
          <p:nvPr/>
        </p:nvPicPr>
        <p:blipFill>
          <a:blip r:embed="rId5">
            <a:alphaModFix/>
          </a:blip>
          <a:stretch>
            <a:fillRect/>
          </a:stretch>
        </p:blipFill>
        <p:spPr>
          <a:xfrm>
            <a:off x="7190425" y="354850"/>
            <a:ext cx="1521900" cy="1091175"/>
          </a:xfrm>
          <a:prstGeom prst="rect">
            <a:avLst/>
          </a:prstGeom>
          <a:noFill/>
          <a:ln>
            <a:noFill/>
          </a:ln>
          <a:effectLst>
            <a:reflection blurRad="0" dir="5400000" dist="38100" endA="0" endPos="30000" fadeDir="5400012" kx="0" rotWithShape="0" algn="bl" stPos="0" sy="-100000" ky="0"/>
          </a:effectLst>
        </p:spPr>
      </p:pic>
      <p:pic>
        <p:nvPicPr>
          <p:cNvPr id="188" name="Google Shape;188;p33"/>
          <p:cNvPicPr preferRelativeResize="0"/>
          <p:nvPr/>
        </p:nvPicPr>
        <p:blipFill>
          <a:blip r:embed="rId6">
            <a:alphaModFix/>
          </a:blip>
          <a:stretch>
            <a:fillRect/>
          </a:stretch>
        </p:blipFill>
        <p:spPr>
          <a:xfrm>
            <a:off x="351724" y="3357600"/>
            <a:ext cx="1614575" cy="12341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